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1" r:id="rId3"/>
    <p:sldId id="257" r:id="rId4"/>
    <p:sldId id="258" r:id="rId5"/>
    <p:sldId id="261" r:id="rId6"/>
    <p:sldId id="259" r:id="rId7"/>
    <p:sldId id="267" r:id="rId8"/>
    <p:sldId id="260" r:id="rId9"/>
    <p:sldId id="262" r:id="rId10"/>
    <p:sldId id="263" r:id="rId11"/>
    <p:sldId id="264" r:id="rId12"/>
    <p:sldId id="268" r:id="rId13"/>
    <p:sldId id="269" r:id="rId14"/>
    <p:sldId id="272" r:id="rId1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5906" autoAdjust="0"/>
  </p:normalViewPr>
  <p:slideViewPr>
    <p:cSldViewPr>
      <p:cViewPr varScale="1">
        <p:scale>
          <a:sx n="84" d="100"/>
          <a:sy n="84" d="100"/>
        </p:scale>
        <p:origin x="-1406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F0E69E08-9EE2-400C-9351-685E0C19D343}" type="datetimeFigureOut">
              <a:rPr lang="hu-HU" smtClean="0"/>
              <a:pPr/>
              <a:t>2018.10.04.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11A9AE22-4D3A-41DA-8654-04570B599F6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F0E69E08-9EE2-400C-9351-685E0C19D343}" type="datetimeFigureOut">
              <a:rPr lang="hu-HU" smtClean="0"/>
              <a:pPr/>
              <a:t>2018.10.04.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11A9AE22-4D3A-41DA-8654-04570B599F6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F0E69E08-9EE2-400C-9351-685E0C19D343}" type="datetimeFigureOut">
              <a:rPr lang="hu-HU" smtClean="0"/>
              <a:pPr/>
              <a:t>2018.10.04.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11A9AE22-4D3A-41DA-8654-04570B599F6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F0E69E08-9EE2-400C-9351-685E0C19D343}" type="datetimeFigureOut">
              <a:rPr lang="hu-HU" smtClean="0"/>
              <a:pPr/>
              <a:t>2018.10.04.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11A9AE22-4D3A-41DA-8654-04570B599F6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F0E69E08-9EE2-400C-9351-685E0C19D343}" type="datetimeFigureOut">
              <a:rPr lang="hu-HU" smtClean="0"/>
              <a:pPr/>
              <a:t>2018.10.04.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11A9AE22-4D3A-41DA-8654-04570B599F6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F0E69E08-9EE2-400C-9351-685E0C19D343}" type="datetimeFigureOut">
              <a:rPr lang="hu-HU" smtClean="0"/>
              <a:pPr/>
              <a:t>2018.10.04.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11A9AE22-4D3A-41DA-8654-04570B599F6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F0E69E08-9EE2-400C-9351-685E0C19D343}" type="datetimeFigureOut">
              <a:rPr lang="hu-HU" smtClean="0"/>
              <a:pPr/>
              <a:t>2018.10.04.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11A9AE22-4D3A-41DA-8654-04570B599F6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F0E69E08-9EE2-400C-9351-685E0C19D343}" type="datetimeFigureOut">
              <a:rPr lang="hu-HU" smtClean="0"/>
              <a:pPr/>
              <a:t>2018.10.04.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11A9AE22-4D3A-41DA-8654-04570B599F6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F0E69E08-9EE2-400C-9351-685E0C19D343}" type="datetimeFigureOut">
              <a:rPr lang="hu-HU" smtClean="0"/>
              <a:pPr/>
              <a:t>2018.10.04.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11A9AE22-4D3A-41DA-8654-04570B599F6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F0E69E08-9EE2-400C-9351-685E0C19D343}" type="datetimeFigureOut">
              <a:rPr lang="hu-HU" smtClean="0"/>
              <a:pPr/>
              <a:t>2018.10.04.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11A9AE22-4D3A-41DA-8654-04570B599F6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F0E69E08-9EE2-400C-9351-685E0C19D343}" type="datetimeFigureOut">
              <a:rPr lang="hu-HU" smtClean="0"/>
              <a:pPr/>
              <a:t>2018.10.04.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11A9AE22-4D3A-41DA-8654-04570B599F6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F0E69E08-9EE2-400C-9351-685E0C19D343}" type="datetimeFigureOut">
              <a:rPr lang="hu-HU" smtClean="0"/>
              <a:pPr/>
              <a:t>2018.10.04.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9AE22-4D3A-41DA-8654-04570B599F63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8150950" cy="36004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hu-HU" sz="1600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MezőStahl Mérnöki Iroda Kft. H-4233 Balkány Geszterédi út 1. tel.: 00-36-42-561-093</a:t>
            </a:r>
            <a:endParaRPr lang="hu-HU" sz="1600" dirty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" name="Egyenes összekötő 4"/>
          <p:cNvCxnSpPr/>
          <p:nvPr/>
        </p:nvCxnSpPr>
        <p:spPr>
          <a:xfrm>
            <a:off x="107504" y="548680"/>
            <a:ext cx="8856984" cy="0"/>
          </a:xfrm>
          <a:prstGeom prst="line">
            <a:avLst/>
          </a:prstGeom>
          <a:ln w="19050">
            <a:solidFill>
              <a:schemeClr val="bg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lcím 2"/>
          <p:cNvSpPr txBox="1">
            <a:spLocks/>
          </p:cNvSpPr>
          <p:nvPr/>
        </p:nvSpPr>
        <p:spPr>
          <a:xfrm>
            <a:off x="1043608" y="1772816"/>
            <a:ext cx="7344816" cy="3240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4800" dirty="0" smtClean="0"/>
              <a:t>MezőStahl Kft.</a:t>
            </a:r>
          </a:p>
          <a:p>
            <a:pPr algn="ctr"/>
            <a:endParaRPr lang="hu-HU" sz="4800" dirty="0" smtClean="0"/>
          </a:p>
          <a:p>
            <a:pPr algn="ctr"/>
            <a:r>
              <a:rPr lang="hu-HU" sz="4800" dirty="0" err="1" smtClean="0"/>
              <a:t>Company</a:t>
            </a:r>
            <a:r>
              <a:rPr lang="hu-HU" sz="4800" dirty="0" smtClean="0"/>
              <a:t> </a:t>
            </a:r>
            <a:r>
              <a:rPr lang="hu-HU" sz="4800" dirty="0" err="1" smtClean="0"/>
              <a:t>presentation</a:t>
            </a:r>
            <a:endParaRPr lang="hu-HU" sz="4800" dirty="0"/>
          </a:p>
        </p:txBody>
      </p:sp>
    </p:spTree>
    <p:extLst>
      <p:ext uri="{BB962C8B-B14F-4D97-AF65-F5344CB8AC3E}">
        <p14:creationId xmlns:p14="http://schemas.microsoft.com/office/powerpoint/2010/main" xmlns="" val="2515911380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MRF700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51920" y="764704"/>
            <a:ext cx="2537237" cy="19029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15516" y="116632"/>
            <a:ext cx="8748972" cy="36004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hu-HU" sz="1600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MezőStahl Mérnöki Iroda Kft. H-4233 Balkány Geszterédi út 1</a:t>
            </a:r>
            <a:r>
              <a:rPr lang="hu-HU" sz="1600" dirty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tel.: 00-36-42-561-093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51520" y="692696"/>
            <a:ext cx="8640960" cy="504056"/>
          </a:xfrm>
        </p:spPr>
        <p:txBody>
          <a:bodyPr/>
          <a:lstStyle/>
          <a:p>
            <a:pPr algn="l"/>
            <a:r>
              <a:rPr lang="hu-HU" b="1" dirty="0" smtClean="0"/>
              <a:t>Roll </a:t>
            </a:r>
            <a:r>
              <a:rPr lang="hu-HU" b="1" dirty="0" err="1" smtClean="0"/>
              <a:t>forming</a:t>
            </a:r>
            <a:endParaRPr lang="hu-HU" b="1" dirty="0"/>
          </a:p>
        </p:txBody>
      </p:sp>
      <p:cxnSp>
        <p:nvCxnSpPr>
          <p:cNvPr id="5" name="Egyenes összekötő 4"/>
          <p:cNvCxnSpPr/>
          <p:nvPr/>
        </p:nvCxnSpPr>
        <p:spPr>
          <a:xfrm>
            <a:off x="107504" y="548680"/>
            <a:ext cx="8856984" cy="0"/>
          </a:xfrm>
          <a:prstGeom prst="line">
            <a:avLst/>
          </a:prstGeom>
          <a:ln w="19050">
            <a:solidFill>
              <a:schemeClr val="bg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ím 1"/>
          <p:cNvSpPr txBox="1">
            <a:spLocks/>
          </p:cNvSpPr>
          <p:nvPr/>
        </p:nvSpPr>
        <p:spPr bwMode="auto">
          <a:xfrm>
            <a:off x="7127776" y="6569968"/>
            <a:ext cx="2016224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2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hu-HU" sz="1600" kern="0" dirty="0" err="1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www.mezostahl.hu</a:t>
            </a:r>
            <a:endParaRPr lang="hu-HU" sz="1600" kern="0" dirty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Alcím 2"/>
          <p:cNvSpPr txBox="1">
            <a:spLocks/>
          </p:cNvSpPr>
          <p:nvPr/>
        </p:nvSpPr>
        <p:spPr>
          <a:xfrm>
            <a:off x="215516" y="1484784"/>
            <a:ext cx="5724636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dirty="0" err="1" smtClean="0">
                <a:effectLst/>
              </a:rPr>
              <a:t>References</a:t>
            </a:r>
            <a:endParaRPr lang="hu-HU" dirty="0">
              <a:effectLst/>
            </a:endParaRPr>
          </a:p>
        </p:txBody>
      </p:sp>
      <p:sp>
        <p:nvSpPr>
          <p:cNvPr id="14" name="Alcím 2"/>
          <p:cNvSpPr txBox="1">
            <a:spLocks/>
          </p:cNvSpPr>
          <p:nvPr/>
        </p:nvSpPr>
        <p:spPr>
          <a:xfrm>
            <a:off x="206388" y="2708920"/>
            <a:ext cx="864096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itchFamily="2" charset="2"/>
              <a:buChar char="§"/>
            </a:pPr>
            <a:r>
              <a:rPr lang="hu-HU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en-US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ll</a:t>
            </a:r>
            <a:r>
              <a:rPr lang="en-US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kinds of gypsum</a:t>
            </a:r>
            <a:r>
              <a:rPr lang="hu-HU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profils</a:t>
            </a:r>
            <a:r>
              <a:rPr lang="hu-HU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hu-HU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Knauf</a:t>
            </a:r>
            <a:r>
              <a:rPr lang="hu-HU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hu-HU" baseline="30000" dirty="0">
              <a:effectLst/>
            </a:endParaRPr>
          </a:p>
        </p:txBody>
      </p:sp>
      <p:sp>
        <p:nvSpPr>
          <p:cNvPr id="19" name="Alcím 2"/>
          <p:cNvSpPr txBox="1">
            <a:spLocks/>
          </p:cNvSpPr>
          <p:nvPr/>
        </p:nvSpPr>
        <p:spPr>
          <a:xfrm>
            <a:off x="206388" y="3212976"/>
            <a:ext cx="864096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itchFamily="2" charset="2"/>
              <a:buChar char="§"/>
            </a:pPr>
            <a:r>
              <a:rPr lang="hu-HU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Supporters</a:t>
            </a:r>
            <a:r>
              <a:rPr lang="hu-HU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of </a:t>
            </a:r>
            <a:r>
              <a:rPr lang="hu-HU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plastic</a:t>
            </a:r>
            <a:r>
              <a:rPr lang="hu-HU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window</a:t>
            </a:r>
            <a:r>
              <a:rPr lang="hu-HU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and </a:t>
            </a:r>
            <a:r>
              <a:rPr lang="hu-HU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door</a:t>
            </a:r>
            <a:endParaRPr lang="hu-HU" baseline="30000" dirty="0" smtClean="0">
              <a:effectLst/>
            </a:endParaRPr>
          </a:p>
        </p:txBody>
      </p:sp>
      <p:sp>
        <p:nvSpPr>
          <p:cNvPr id="20" name="Alcím 2"/>
          <p:cNvSpPr txBox="1">
            <a:spLocks/>
          </p:cNvSpPr>
          <p:nvPr/>
        </p:nvSpPr>
        <p:spPr>
          <a:xfrm>
            <a:off x="206388" y="3717032"/>
            <a:ext cx="864096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itchFamily="2" charset="2"/>
              <a:buChar char="§"/>
            </a:pPr>
            <a:r>
              <a:rPr lang="hu-HU" dirty="0" smtClean="0">
                <a:effectLst/>
              </a:rPr>
              <a:t>Z-C </a:t>
            </a:r>
            <a:r>
              <a:rPr lang="hu-HU" dirty="0" err="1" smtClean="0">
                <a:effectLst/>
              </a:rPr>
              <a:t>purlins</a:t>
            </a:r>
            <a:endParaRPr lang="hu-HU" baseline="30000" dirty="0" smtClean="0">
              <a:effectLst/>
            </a:endParaRPr>
          </a:p>
        </p:txBody>
      </p:sp>
      <p:sp>
        <p:nvSpPr>
          <p:cNvPr id="21" name="Alcím 2"/>
          <p:cNvSpPr txBox="1">
            <a:spLocks/>
          </p:cNvSpPr>
          <p:nvPr/>
        </p:nvSpPr>
        <p:spPr>
          <a:xfrm>
            <a:off x="206388" y="2223338"/>
            <a:ext cx="864096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itchFamily="2" charset="2"/>
              <a:buChar char="§"/>
            </a:pPr>
            <a:r>
              <a:rPr lang="hu-HU" dirty="0" err="1" smtClean="0">
                <a:effectLst/>
              </a:rPr>
              <a:t>Shelving</a:t>
            </a:r>
            <a:r>
              <a:rPr lang="hu-HU" dirty="0" smtClean="0">
                <a:effectLst/>
              </a:rPr>
              <a:t> </a:t>
            </a:r>
            <a:r>
              <a:rPr lang="hu-HU" dirty="0" err="1" smtClean="0">
                <a:effectLst/>
              </a:rPr>
              <a:t>systems</a:t>
            </a:r>
            <a:r>
              <a:rPr lang="hu-HU" dirty="0" smtClean="0">
                <a:effectLst/>
              </a:rPr>
              <a:t> (HEISS, UNIX)</a:t>
            </a:r>
            <a:endParaRPr lang="hu-HU" baseline="30000" dirty="0">
              <a:effectLst/>
            </a:endParaRPr>
          </a:p>
        </p:txBody>
      </p:sp>
      <p:sp>
        <p:nvSpPr>
          <p:cNvPr id="26" name="Alcím 2"/>
          <p:cNvSpPr txBox="1">
            <a:spLocks/>
          </p:cNvSpPr>
          <p:nvPr/>
        </p:nvSpPr>
        <p:spPr>
          <a:xfrm>
            <a:off x="206388" y="4213076"/>
            <a:ext cx="864096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itchFamily="2" charset="2"/>
              <a:buChar char="§"/>
            </a:pPr>
            <a:r>
              <a:rPr lang="hu-HU" dirty="0" err="1" smtClean="0">
                <a:effectLst/>
              </a:rPr>
              <a:t>Individual</a:t>
            </a:r>
            <a:r>
              <a:rPr lang="hu-HU" dirty="0" smtClean="0">
                <a:effectLst/>
              </a:rPr>
              <a:t> </a:t>
            </a:r>
            <a:r>
              <a:rPr lang="hu-HU" dirty="0" err="1" smtClean="0">
                <a:effectLst/>
              </a:rPr>
              <a:t>profiles</a:t>
            </a:r>
            <a:r>
              <a:rPr lang="hu-HU" dirty="0" smtClean="0">
                <a:effectLst/>
              </a:rPr>
              <a:t> </a:t>
            </a:r>
            <a:r>
              <a:rPr lang="hu-HU" dirty="0" err="1" smtClean="0">
                <a:effectLst/>
              </a:rPr>
              <a:t>for</a:t>
            </a:r>
            <a:r>
              <a:rPr lang="hu-HU" dirty="0" smtClean="0">
                <a:effectLst/>
              </a:rPr>
              <a:t> </a:t>
            </a:r>
            <a:r>
              <a:rPr lang="hu-HU" dirty="0" err="1" smtClean="0">
                <a:effectLst/>
              </a:rPr>
              <a:t>unique</a:t>
            </a:r>
            <a:r>
              <a:rPr lang="hu-HU" dirty="0" smtClean="0">
                <a:effectLst/>
              </a:rPr>
              <a:t> </a:t>
            </a:r>
            <a:r>
              <a:rPr lang="hu-HU" dirty="0" err="1" smtClean="0">
                <a:effectLst/>
              </a:rPr>
              <a:t>orders</a:t>
            </a:r>
            <a:endParaRPr lang="hu-HU" baseline="30000" dirty="0" smtClean="0">
              <a:effectLst/>
            </a:endParaRPr>
          </a:p>
        </p:txBody>
      </p:sp>
      <p:pic>
        <p:nvPicPr>
          <p:cNvPr id="22" name="MRF700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686917" y="1836721"/>
            <a:ext cx="2349579" cy="31327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24" name="Kép 23" descr="IMAG23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5143512"/>
            <a:ext cx="1904209" cy="1071570"/>
          </a:xfrm>
          <a:prstGeom prst="rect">
            <a:avLst/>
          </a:prstGeom>
        </p:spPr>
      </p:pic>
      <p:pic>
        <p:nvPicPr>
          <p:cNvPr id="25" name="Kép 24" descr="IMAG137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488" y="5112644"/>
            <a:ext cx="2000264" cy="11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6923715"/>
      </p:ext>
    </p:extLst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75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/>
      <p:bldP spid="21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158877" y="908720"/>
            <a:ext cx="2380764" cy="159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15516" y="116632"/>
            <a:ext cx="8640960" cy="36004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hu-HU" sz="1600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MezőStahl Mérnöki Iroda Kft. H-4233 Balkány Geszterédi út 1</a:t>
            </a:r>
            <a:r>
              <a:rPr lang="hu-HU" sz="1600" dirty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tel.: 00-36-42-561-093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51520" y="692696"/>
            <a:ext cx="8640960" cy="504056"/>
          </a:xfrm>
        </p:spPr>
        <p:txBody>
          <a:bodyPr/>
          <a:lstStyle/>
          <a:p>
            <a:pPr algn="l"/>
            <a:r>
              <a:rPr lang="hu-HU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Punching</a:t>
            </a:r>
            <a:endParaRPr lang="hu-H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" name="Egyenes összekötő 4"/>
          <p:cNvCxnSpPr/>
          <p:nvPr/>
        </p:nvCxnSpPr>
        <p:spPr>
          <a:xfrm>
            <a:off x="107504" y="548680"/>
            <a:ext cx="8856984" cy="0"/>
          </a:xfrm>
          <a:prstGeom prst="line">
            <a:avLst/>
          </a:prstGeom>
          <a:ln w="19050">
            <a:solidFill>
              <a:schemeClr val="bg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ím 1"/>
          <p:cNvSpPr txBox="1">
            <a:spLocks/>
          </p:cNvSpPr>
          <p:nvPr/>
        </p:nvSpPr>
        <p:spPr bwMode="auto">
          <a:xfrm>
            <a:off x="7127776" y="6569968"/>
            <a:ext cx="2016224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2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hu-HU" sz="1600" kern="0" dirty="0" err="1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www.mezostahl.hu</a:t>
            </a:r>
            <a:endParaRPr lang="hu-HU" sz="1600" kern="0" dirty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Alcím 2"/>
          <p:cNvSpPr txBox="1">
            <a:spLocks/>
          </p:cNvSpPr>
          <p:nvPr/>
        </p:nvSpPr>
        <p:spPr>
          <a:xfrm>
            <a:off x="163992" y="1288645"/>
            <a:ext cx="5344112" cy="19963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hu-HU" sz="16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en-US" sz="16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n the area of basic metal manufacturing </a:t>
            </a:r>
            <a:r>
              <a:rPr lang="hu-HU" sz="1600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we</a:t>
            </a:r>
            <a:r>
              <a:rPr lang="hu-HU" sz="16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600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have</a:t>
            </a:r>
            <a:r>
              <a:rPr lang="hu-HU" sz="16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more than 20 years of experience. Our capacity continues to grow. Own tool manufacturing plant guarantee the manufacturing</a:t>
            </a:r>
            <a:r>
              <a:rPr lang="hu-HU" sz="16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continuity</a:t>
            </a:r>
            <a:r>
              <a:rPr lang="hu-HU" sz="16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of </a:t>
            </a:r>
            <a:r>
              <a:rPr lang="hu-HU" sz="1600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basic</a:t>
            </a:r>
            <a:r>
              <a:rPr lang="hu-HU" sz="16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metal, </a:t>
            </a:r>
            <a:r>
              <a:rPr lang="en-US" sz="16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so our partners </a:t>
            </a:r>
            <a:r>
              <a:rPr lang="hu-HU" sz="1600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are</a:t>
            </a:r>
            <a:r>
              <a:rPr lang="hu-HU" sz="1600" dirty="0" smtClean="0">
                <a:solidFill>
                  <a:srgbClr val="FF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in the respective security.</a:t>
            </a:r>
            <a:r>
              <a:rPr lang="hu-HU" sz="16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If necessary, our products </a:t>
            </a:r>
            <a:r>
              <a:rPr lang="hu-HU" sz="1600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can</a:t>
            </a:r>
            <a:r>
              <a:rPr lang="hu-HU" sz="16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be </a:t>
            </a:r>
            <a:r>
              <a:rPr lang="hu-HU" sz="1600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analized</a:t>
            </a:r>
            <a:r>
              <a:rPr lang="hu-HU" sz="16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by EMI.</a:t>
            </a:r>
            <a:r>
              <a:rPr lang="hu-HU" sz="16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600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For</a:t>
            </a:r>
            <a:r>
              <a:rPr lang="hu-HU" sz="16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600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hu-HU" sz="16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600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production</a:t>
            </a:r>
            <a:r>
              <a:rPr lang="hu-HU" sz="16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600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we</a:t>
            </a:r>
            <a:r>
              <a:rPr lang="hu-HU" sz="16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600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use</a:t>
            </a:r>
            <a:r>
              <a:rPr lang="hu-HU" sz="16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600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eccentric</a:t>
            </a:r>
            <a:r>
              <a:rPr lang="hu-HU" sz="16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600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presses</a:t>
            </a:r>
            <a:r>
              <a:rPr lang="hu-HU" sz="16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600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with</a:t>
            </a:r>
            <a:r>
              <a:rPr lang="hu-HU" sz="16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1-250t </a:t>
            </a:r>
            <a:r>
              <a:rPr lang="hu-HU" sz="1600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compressive</a:t>
            </a:r>
            <a:r>
              <a:rPr lang="hu-HU" sz="16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600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force</a:t>
            </a:r>
            <a:r>
              <a:rPr lang="hu-HU" sz="16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hu-HU" sz="1600" dirty="0"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Alcím 2"/>
          <p:cNvSpPr txBox="1">
            <a:spLocks/>
          </p:cNvSpPr>
          <p:nvPr/>
        </p:nvSpPr>
        <p:spPr>
          <a:xfrm>
            <a:off x="6158877" y="2780928"/>
            <a:ext cx="2589587" cy="3024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1800" dirty="0">
                <a:effectLst/>
              </a:rPr>
              <a:t>Main </a:t>
            </a:r>
            <a:r>
              <a:rPr lang="hu-HU" sz="1800" dirty="0" err="1" smtClean="0">
                <a:effectLst/>
              </a:rPr>
              <a:t>customers</a:t>
            </a:r>
            <a:endParaRPr lang="hu-HU" sz="1800" dirty="0" smtClean="0">
              <a:effectLst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sz="1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Sematic Hungária Kft.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1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HLF </a:t>
            </a:r>
            <a:r>
              <a:rPr lang="hu-HU" sz="1400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Heiss</a:t>
            </a:r>
            <a:endParaRPr lang="hu-HU" sz="1400" dirty="0" smtClean="0"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1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Unix Autó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1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Wittur </a:t>
            </a:r>
            <a:r>
              <a:rPr lang="hu-HU" sz="1400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company</a:t>
            </a:r>
            <a:endParaRPr lang="hu-HU" sz="1400" dirty="0" smtClean="0"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1400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Monier</a:t>
            </a:r>
            <a:endParaRPr lang="hu-HU" sz="1400" dirty="0" smtClean="0"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1400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Bau-System</a:t>
            </a:r>
            <a:endParaRPr lang="hu-HU" sz="1400" dirty="0" smtClean="0"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1400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Lambda</a:t>
            </a:r>
            <a:r>
              <a:rPr lang="hu-HU" sz="1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System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hu-HU" sz="1400" dirty="0" smtClean="0"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hu-HU" sz="2000" dirty="0"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Alcím 2"/>
          <p:cNvSpPr txBox="1">
            <a:spLocks/>
          </p:cNvSpPr>
          <p:nvPr/>
        </p:nvSpPr>
        <p:spPr>
          <a:xfrm>
            <a:off x="163992" y="3429000"/>
            <a:ext cx="5233170" cy="1996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hu-HU" sz="1600" dirty="0">
              <a:solidFill>
                <a:srgbClr val="FF000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Kép 9" descr="C047AII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5" y="5357825"/>
            <a:ext cx="1714511" cy="1285885"/>
          </a:xfrm>
          <a:prstGeom prst="rect">
            <a:avLst/>
          </a:prstGeom>
        </p:spPr>
      </p:pic>
      <p:pic>
        <p:nvPicPr>
          <p:cNvPr id="11" name="Kép 10" descr="C154AEBF-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5357826"/>
            <a:ext cx="1690699" cy="1268025"/>
          </a:xfrm>
          <a:prstGeom prst="rect">
            <a:avLst/>
          </a:prstGeom>
        </p:spPr>
      </p:pic>
      <p:pic>
        <p:nvPicPr>
          <p:cNvPr id="12" name="Kép 11" descr="C122BUK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00232" y="5357826"/>
            <a:ext cx="2270944" cy="1269057"/>
          </a:xfrm>
          <a:prstGeom prst="rect">
            <a:avLst/>
          </a:prstGeom>
        </p:spPr>
      </p:pic>
      <p:pic>
        <p:nvPicPr>
          <p:cNvPr id="13" name="Kép 12" descr="C082ABBF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14414" y="3286124"/>
            <a:ext cx="3629397" cy="177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9256568"/>
      </p:ext>
    </p:extLst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5064953" cy="756571"/>
          </a:xfrm>
        </p:spPr>
        <p:txBody>
          <a:bodyPr>
            <a:normAutofit fontScale="90000"/>
          </a:bodyPr>
          <a:lstStyle/>
          <a:p>
            <a:pPr algn="l"/>
            <a:r>
              <a:rPr lang="hu-HU" dirty="0" err="1" smtClean="0"/>
              <a:t>Our</a:t>
            </a:r>
            <a:r>
              <a:rPr lang="hu-HU" dirty="0" smtClean="0"/>
              <a:t> </a:t>
            </a:r>
            <a:r>
              <a:rPr lang="hu-HU" dirty="0" err="1" smtClean="0"/>
              <a:t>investments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196753"/>
            <a:ext cx="4392488" cy="15841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1500" i="1" dirty="0" err="1" smtClean="0"/>
              <a:t>Investments</a:t>
            </a:r>
            <a:r>
              <a:rPr lang="hu-HU" sz="1500" i="1" dirty="0" smtClean="0"/>
              <a:t> </a:t>
            </a:r>
            <a:r>
              <a:rPr lang="hu-HU" sz="1500" i="1" dirty="0" err="1" smtClean="0"/>
              <a:t>in</a:t>
            </a:r>
            <a:r>
              <a:rPr lang="hu-HU" sz="1500" i="1" dirty="0" smtClean="0"/>
              <a:t> 2014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500" dirty="0" smtClean="0"/>
              <a:t>1650 m2 </a:t>
            </a:r>
            <a:r>
              <a:rPr lang="hu-HU" sz="1500" dirty="0" err="1" smtClean="0"/>
              <a:t>pressing</a:t>
            </a:r>
            <a:r>
              <a:rPr lang="hu-HU" sz="1500" dirty="0" smtClean="0"/>
              <a:t> and </a:t>
            </a:r>
            <a:r>
              <a:rPr lang="hu-HU" sz="1500" dirty="0" err="1" smtClean="0"/>
              <a:t>slitting</a:t>
            </a:r>
            <a:r>
              <a:rPr lang="hu-HU" sz="1500" dirty="0" smtClean="0"/>
              <a:t> </a:t>
            </a:r>
            <a:r>
              <a:rPr lang="hu-HU" sz="1500" dirty="0" err="1" smtClean="0"/>
              <a:t>plant</a:t>
            </a:r>
            <a:endParaRPr lang="hu-HU" sz="15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u-HU" sz="1500" dirty="0" smtClean="0"/>
              <a:t>MRF550-24 Roll </a:t>
            </a:r>
            <a:r>
              <a:rPr lang="hu-HU" sz="1500" dirty="0" err="1" smtClean="0"/>
              <a:t>forming</a:t>
            </a:r>
            <a:r>
              <a:rPr lang="hu-HU" sz="1500" dirty="0" smtClean="0"/>
              <a:t> </a:t>
            </a:r>
            <a:r>
              <a:rPr lang="hu-HU" sz="1500" dirty="0" smtClean="0">
                <a:solidFill>
                  <a:srgbClr val="FF0000"/>
                </a:solidFill>
              </a:rPr>
              <a:t> </a:t>
            </a:r>
            <a:r>
              <a:rPr lang="hu-HU" sz="1500" dirty="0" err="1" smtClean="0"/>
              <a:t>machine</a:t>
            </a:r>
            <a:endParaRPr lang="hu-HU" sz="15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u-HU" sz="1500" dirty="0" err="1" smtClean="0"/>
              <a:t>Compactor</a:t>
            </a:r>
            <a:r>
              <a:rPr lang="hu-HU" sz="1500" dirty="0" smtClean="0"/>
              <a:t> </a:t>
            </a:r>
            <a:r>
              <a:rPr lang="hu-HU" sz="1500" dirty="0" err="1" smtClean="0"/>
              <a:t>were</a:t>
            </a:r>
            <a:r>
              <a:rPr lang="hu-HU" sz="1500" dirty="0" smtClean="0"/>
              <a:t> </a:t>
            </a:r>
            <a:r>
              <a:rPr lang="hu-HU" sz="1500" dirty="0" err="1" smtClean="0"/>
              <a:t>purchased</a:t>
            </a:r>
            <a:r>
              <a:rPr lang="hu-HU" sz="1500" dirty="0" smtClean="0"/>
              <a:t> 250t; 100t; 63t; 50t</a:t>
            </a:r>
            <a:endParaRPr lang="hu-HU" sz="1500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323528" y="2780928"/>
            <a:ext cx="4176464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31520" indent="-36576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97280" indent="-32004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7432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7432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2024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46888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600" i="1" dirty="0" err="1" smtClean="0"/>
              <a:t>Investments</a:t>
            </a:r>
            <a:r>
              <a:rPr lang="hu-HU" sz="1600" i="1" dirty="0" smtClean="0"/>
              <a:t> </a:t>
            </a:r>
            <a:r>
              <a:rPr lang="hu-HU" sz="1600" i="1" dirty="0" err="1" smtClean="0"/>
              <a:t>in</a:t>
            </a:r>
            <a:r>
              <a:rPr lang="hu-HU" sz="1600" i="1" dirty="0" smtClean="0"/>
              <a:t> 2015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600" dirty="0" smtClean="0"/>
              <a:t>1050 m2 </a:t>
            </a:r>
            <a:r>
              <a:rPr lang="hu-HU" sz="1600" dirty="0" err="1" smtClean="0"/>
              <a:t>smith</a:t>
            </a:r>
            <a:r>
              <a:rPr lang="hu-HU" sz="1600" dirty="0" smtClean="0"/>
              <a:t> </a:t>
            </a:r>
            <a:r>
              <a:rPr lang="hu-HU" sz="1600" dirty="0" err="1" smtClean="0"/>
              <a:t>plant</a:t>
            </a:r>
            <a:r>
              <a:rPr lang="hu-HU" sz="1600" dirty="0" smtClean="0"/>
              <a:t> </a:t>
            </a:r>
            <a:r>
              <a:rPr lang="hu-HU" sz="1600" dirty="0" err="1" smtClean="0"/>
              <a:t>for</a:t>
            </a:r>
            <a:r>
              <a:rPr lang="hu-HU" sz="1600" dirty="0" smtClean="0"/>
              <a:t> </a:t>
            </a:r>
            <a:r>
              <a:rPr lang="hu-HU" sz="1600" dirty="0" err="1" smtClean="0"/>
              <a:t>steel</a:t>
            </a:r>
            <a:r>
              <a:rPr lang="hu-HU" sz="1600" dirty="0" smtClean="0"/>
              <a:t> </a:t>
            </a:r>
            <a:r>
              <a:rPr lang="hu-HU" sz="1600" dirty="0" err="1" smtClean="0"/>
              <a:t>construction</a:t>
            </a:r>
            <a:r>
              <a:rPr lang="hu-HU" sz="1600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600" dirty="0" err="1" smtClean="0"/>
              <a:t>Renovation</a:t>
            </a:r>
            <a:r>
              <a:rPr lang="hu-HU" sz="1600" dirty="0" smtClean="0"/>
              <a:t> of DKS100 and LEN160 </a:t>
            </a:r>
            <a:r>
              <a:rPr lang="hu-HU" sz="1600" dirty="0" err="1" smtClean="0"/>
              <a:t>compactor</a:t>
            </a:r>
            <a:endParaRPr lang="hu-HU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u-HU" sz="1600" dirty="0" smtClean="0"/>
              <a:t>ERP </a:t>
            </a:r>
            <a:r>
              <a:rPr lang="hu-HU" sz="1600" dirty="0" err="1" smtClean="0"/>
              <a:t>system</a:t>
            </a:r>
            <a:r>
              <a:rPr lang="hu-HU" sz="1600" dirty="0" smtClean="0"/>
              <a:t> </a:t>
            </a:r>
            <a:r>
              <a:rPr lang="hu-HU" sz="1600" dirty="0" err="1" smtClean="0"/>
              <a:t>expansion</a:t>
            </a:r>
            <a:endParaRPr lang="hu-HU" sz="1600" dirty="0" smtClean="0"/>
          </a:p>
          <a:p>
            <a:pPr>
              <a:buNone/>
            </a:pPr>
            <a:r>
              <a:rPr lang="hu-HU" sz="1600" dirty="0" smtClean="0"/>
              <a:t>	(Kulcs Ügyvitel Prémium)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600" dirty="0" err="1" smtClean="0"/>
              <a:t>Plastic</a:t>
            </a:r>
            <a:r>
              <a:rPr lang="hu-HU" sz="1600" dirty="0" smtClean="0"/>
              <a:t> </a:t>
            </a:r>
            <a:r>
              <a:rPr lang="hu-HU" sz="1600" dirty="0" err="1" smtClean="0"/>
              <a:t>extruder</a:t>
            </a:r>
            <a:r>
              <a:rPr lang="hu-HU" sz="1600" dirty="0" smtClean="0"/>
              <a:t> </a:t>
            </a:r>
            <a:r>
              <a:rPr lang="hu-HU" sz="1600" dirty="0" err="1" smtClean="0"/>
              <a:t>tools</a:t>
            </a:r>
            <a:r>
              <a:rPr lang="hu-HU" sz="1600" dirty="0" smtClean="0"/>
              <a:t> </a:t>
            </a:r>
            <a:r>
              <a:rPr lang="hu-HU" sz="1600" dirty="0" err="1" smtClean="0"/>
              <a:t>manufacturing</a:t>
            </a:r>
            <a:endParaRPr lang="hu-HU" sz="1600" dirty="0"/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4929190" y="692696"/>
            <a:ext cx="3783934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31520" indent="-36576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97280" indent="-32004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7432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7432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2024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46888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600" i="1" dirty="0" err="1" smtClean="0"/>
              <a:t>Investments</a:t>
            </a:r>
            <a:r>
              <a:rPr lang="hu-HU" sz="1600" i="1" dirty="0" smtClean="0"/>
              <a:t> </a:t>
            </a:r>
            <a:r>
              <a:rPr lang="hu-HU" sz="1600" i="1" dirty="0" err="1" smtClean="0"/>
              <a:t>in</a:t>
            </a:r>
            <a:r>
              <a:rPr lang="hu-HU" sz="1600" i="1" dirty="0" smtClean="0"/>
              <a:t> </a:t>
            </a:r>
            <a:r>
              <a:rPr lang="hu-HU" sz="1600" i="1" dirty="0" smtClean="0"/>
              <a:t>2016</a:t>
            </a:r>
            <a:endParaRPr lang="hu-HU" sz="1600" i="1" dirty="0" smtClean="0"/>
          </a:p>
          <a:p>
            <a:pPr>
              <a:buFont typeface="Arial" pitchFamily="34" charset="0"/>
              <a:buChar char="•"/>
            </a:pPr>
            <a:r>
              <a:rPr lang="hu-HU" sz="1600" dirty="0" smtClean="0"/>
              <a:t>DENER CNC </a:t>
            </a:r>
            <a:r>
              <a:rPr lang="hu-HU" sz="1600" dirty="0" err="1" smtClean="0"/>
              <a:t>Bending</a:t>
            </a:r>
            <a:r>
              <a:rPr lang="hu-HU" sz="1600" dirty="0" smtClean="0"/>
              <a:t> </a:t>
            </a:r>
            <a:r>
              <a:rPr lang="hu-HU" sz="1600" dirty="0" err="1" smtClean="0"/>
              <a:t>Machine</a:t>
            </a:r>
            <a:r>
              <a:rPr lang="hu-HU" sz="1600" dirty="0" smtClean="0"/>
              <a:t> </a:t>
            </a:r>
            <a:r>
              <a:rPr lang="hu-HU" sz="1600" dirty="0" err="1" smtClean="0"/>
              <a:t>with</a:t>
            </a:r>
            <a:r>
              <a:rPr lang="hu-HU" sz="1600" dirty="0" smtClean="0"/>
              <a:t> 5-axis 3000mm, 160 t</a:t>
            </a:r>
          </a:p>
          <a:p>
            <a:pPr>
              <a:buFont typeface="Arial" pitchFamily="34" charset="0"/>
              <a:buChar char="•"/>
            </a:pPr>
            <a:r>
              <a:rPr lang="hu-HU" sz="1600" dirty="0" smtClean="0"/>
              <a:t>MRF850-18 Roll </a:t>
            </a:r>
            <a:r>
              <a:rPr lang="hu-HU" sz="1600" dirty="0" err="1" smtClean="0"/>
              <a:t>Forming</a:t>
            </a:r>
            <a:r>
              <a:rPr lang="hu-HU" sz="1600" dirty="0" smtClean="0"/>
              <a:t> </a:t>
            </a:r>
            <a:r>
              <a:rPr lang="hu-HU" sz="1600" dirty="0" smtClean="0"/>
              <a:t>line</a:t>
            </a:r>
            <a:endParaRPr lang="hu-HU" sz="1600" dirty="0" smtClean="0">
              <a:solidFill>
                <a:srgbClr val="FF0000"/>
              </a:solidFill>
            </a:endParaRPr>
          </a:p>
        </p:txBody>
      </p:sp>
      <p:sp>
        <p:nvSpPr>
          <p:cNvPr id="7" name="Tartalom helye 2"/>
          <p:cNvSpPr txBox="1">
            <a:spLocks/>
          </p:cNvSpPr>
          <p:nvPr/>
        </p:nvSpPr>
        <p:spPr>
          <a:xfrm>
            <a:off x="395536" y="4964934"/>
            <a:ext cx="4464496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31520" indent="-36576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97280" indent="-32004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7432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7432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2024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46888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600" i="1" dirty="0" smtClean="0"/>
              <a:t>2016 HR </a:t>
            </a:r>
            <a:r>
              <a:rPr lang="hu-HU" sz="1600" i="1" dirty="0" err="1" smtClean="0"/>
              <a:t>development</a:t>
            </a:r>
            <a:r>
              <a:rPr lang="hu-HU" sz="1600" i="1" dirty="0" smtClean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600" dirty="0" smtClean="0"/>
              <a:t>Sematic Key Account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600" dirty="0" err="1" smtClean="0"/>
              <a:t>Electronic</a:t>
            </a:r>
            <a:r>
              <a:rPr lang="hu-HU" sz="1600" dirty="0" smtClean="0"/>
              <a:t> </a:t>
            </a:r>
            <a:r>
              <a:rPr lang="hu-HU" sz="1600" dirty="0" err="1" smtClean="0"/>
              <a:t>technician</a:t>
            </a:r>
            <a:endParaRPr lang="hu-HU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u-HU" sz="1600" dirty="0" err="1" smtClean="0"/>
              <a:t>Qualiry</a:t>
            </a:r>
            <a:r>
              <a:rPr lang="hu-HU" sz="1600" dirty="0" smtClean="0"/>
              <a:t> </a:t>
            </a:r>
            <a:r>
              <a:rPr lang="hu-HU" sz="1600" dirty="0" err="1" smtClean="0"/>
              <a:t>manager</a:t>
            </a:r>
            <a:endParaRPr lang="hu-HU" sz="1600" dirty="0" smtClean="0"/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4929190" y="3929066"/>
            <a:ext cx="4032448" cy="1608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31520" indent="-36576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97280" indent="-32004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7432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7432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2024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46888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600" i="1" dirty="0" err="1" smtClean="0"/>
              <a:t>Investments</a:t>
            </a:r>
            <a:r>
              <a:rPr lang="hu-HU" sz="1600" i="1" dirty="0" smtClean="0"/>
              <a:t> </a:t>
            </a:r>
            <a:r>
              <a:rPr lang="hu-HU" sz="1600" i="1" dirty="0" err="1" smtClean="0"/>
              <a:t>in</a:t>
            </a:r>
            <a:r>
              <a:rPr lang="hu-HU" sz="1600" i="1" dirty="0" smtClean="0"/>
              <a:t> 2017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600" dirty="0" err="1" smtClean="0">
                <a:effectLst/>
              </a:rPr>
              <a:t>Demolition</a:t>
            </a:r>
            <a:r>
              <a:rPr lang="hu-HU" sz="1600" dirty="0" smtClean="0">
                <a:effectLst/>
              </a:rPr>
              <a:t> </a:t>
            </a:r>
            <a:r>
              <a:rPr lang="hu-HU" sz="1600" dirty="0">
                <a:effectLst/>
              </a:rPr>
              <a:t>of old </a:t>
            </a:r>
            <a:r>
              <a:rPr lang="hu-HU" sz="1600" dirty="0" err="1">
                <a:effectLst/>
              </a:rPr>
              <a:t>factory</a:t>
            </a:r>
            <a:r>
              <a:rPr lang="hu-HU" sz="1600" dirty="0">
                <a:effectLst/>
              </a:rPr>
              <a:t> hall, </a:t>
            </a:r>
            <a:r>
              <a:rPr lang="hu-HU" sz="1600" dirty="0" err="1">
                <a:effectLst/>
              </a:rPr>
              <a:t>new</a:t>
            </a:r>
            <a:r>
              <a:rPr lang="hu-HU" sz="1600" dirty="0">
                <a:effectLst/>
              </a:rPr>
              <a:t> </a:t>
            </a:r>
            <a:r>
              <a:rPr lang="hu-HU" sz="1600" dirty="0" err="1">
                <a:effectLst/>
              </a:rPr>
              <a:t>factory</a:t>
            </a:r>
            <a:r>
              <a:rPr lang="hu-HU" sz="1600" dirty="0">
                <a:effectLst/>
              </a:rPr>
              <a:t> </a:t>
            </a:r>
            <a:r>
              <a:rPr lang="hu-HU" sz="1600" dirty="0" err="1">
                <a:effectLst/>
              </a:rPr>
              <a:t>hall</a:t>
            </a:r>
            <a:r>
              <a:rPr lang="hu-HU" sz="1600" dirty="0">
                <a:effectLst/>
              </a:rPr>
              <a:t> </a:t>
            </a:r>
            <a:r>
              <a:rPr lang="hu-HU" sz="1600" dirty="0" err="1">
                <a:effectLst/>
              </a:rPr>
              <a:t>extension</a:t>
            </a:r>
            <a:r>
              <a:rPr lang="hu-HU" sz="1600" dirty="0">
                <a:effectLst/>
              </a:rPr>
              <a:t> </a:t>
            </a:r>
            <a:r>
              <a:rPr lang="hu-HU" sz="1600" dirty="0" err="1">
                <a:effectLst/>
              </a:rPr>
              <a:t>in</a:t>
            </a:r>
            <a:r>
              <a:rPr lang="hu-HU" sz="1600" dirty="0">
                <a:effectLst/>
              </a:rPr>
              <a:t> </a:t>
            </a:r>
            <a:r>
              <a:rPr lang="hu-HU" sz="1600" dirty="0" smtClean="0">
                <a:effectLst/>
              </a:rPr>
              <a:t>1000m2</a:t>
            </a:r>
            <a:endParaRPr lang="hu-HU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u-HU" sz="1600" dirty="0" smtClean="0"/>
              <a:t>HAAS VM 6 </a:t>
            </a:r>
            <a:r>
              <a:rPr lang="hu-HU" sz="1600" dirty="0" err="1" smtClean="0"/>
              <a:t>machining</a:t>
            </a:r>
            <a:r>
              <a:rPr lang="hu-HU" sz="1600" dirty="0" smtClean="0"/>
              <a:t> center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600" dirty="0" smtClean="0"/>
              <a:t>Mitsubishi CNC </a:t>
            </a:r>
            <a:r>
              <a:rPr lang="hu-HU" sz="1600" dirty="0" err="1" smtClean="0"/>
              <a:t>wire</a:t>
            </a:r>
            <a:r>
              <a:rPr lang="hu-HU" sz="1600" dirty="0" smtClean="0"/>
              <a:t> </a:t>
            </a:r>
            <a:r>
              <a:rPr lang="hu-HU" sz="1600" dirty="0" err="1" smtClean="0"/>
              <a:t>cut</a:t>
            </a:r>
            <a:r>
              <a:rPr lang="hu-HU" sz="1600" dirty="0" smtClean="0"/>
              <a:t> </a:t>
            </a:r>
            <a:r>
              <a:rPr lang="hu-HU" sz="1600" dirty="0" err="1" smtClean="0"/>
              <a:t>machine</a:t>
            </a:r>
            <a:endParaRPr lang="hu-HU" sz="1600" dirty="0" smtClean="0"/>
          </a:p>
          <a:p>
            <a:pPr>
              <a:buNone/>
            </a:pPr>
            <a:endParaRPr lang="hu-HU" sz="1600" dirty="0" smtClean="0"/>
          </a:p>
        </p:txBody>
      </p:sp>
      <p:sp>
        <p:nvSpPr>
          <p:cNvPr id="9" name="Szövegdoboz 8"/>
          <p:cNvSpPr txBox="1"/>
          <p:nvPr/>
        </p:nvSpPr>
        <p:spPr>
          <a:xfrm>
            <a:off x="5072034" y="5500702"/>
            <a:ext cx="40719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500" i="1" dirty="0" err="1" smtClean="0"/>
              <a:t>Investments</a:t>
            </a:r>
            <a:r>
              <a:rPr lang="hu-HU" sz="1500" i="1" dirty="0" smtClean="0"/>
              <a:t> </a:t>
            </a:r>
            <a:r>
              <a:rPr lang="hu-HU" sz="1500" i="1" dirty="0" err="1" smtClean="0"/>
              <a:t>in</a:t>
            </a:r>
            <a:r>
              <a:rPr lang="hu-HU" sz="1500" i="1" dirty="0" smtClean="0"/>
              <a:t> 2018</a:t>
            </a:r>
            <a:endParaRPr lang="hu-HU" dirty="0" smtClean="0"/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</a:t>
            </a:r>
            <a:r>
              <a:rPr lang="hu-HU" sz="1500" dirty="0" err="1" smtClean="0"/>
              <a:t>Camion</a:t>
            </a:r>
            <a:r>
              <a:rPr lang="hu-HU" sz="1500" dirty="0" smtClean="0"/>
              <a:t> </a:t>
            </a:r>
            <a:r>
              <a:rPr lang="hu-HU" sz="1500" dirty="0" err="1" smtClean="0"/>
              <a:t>for</a:t>
            </a:r>
            <a:r>
              <a:rPr lang="hu-HU" sz="1500" dirty="0" smtClean="0"/>
              <a:t> </a:t>
            </a:r>
            <a:r>
              <a:rPr lang="hu-HU" sz="1500" dirty="0" err="1" smtClean="0"/>
              <a:t>transporting</a:t>
            </a:r>
            <a:endParaRPr lang="hu-HU" sz="1500" dirty="0"/>
          </a:p>
        </p:txBody>
      </p:sp>
    </p:spTree>
    <p:extLst>
      <p:ext uri="{BB962C8B-B14F-4D97-AF65-F5344CB8AC3E}">
        <p14:creationId xmlns:p14="http://schemas.microsoft.com/office/powerpoint/2010/main" xmlns="" val="2075780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5061878" cy="651028"/>
          </a:xfrm>
        </p:spPr>
        <p:txBody>
          <a:bodyPr>
            <a:normAutofit fontScale="90000"/>
          </a:bodyPr>
          <a:lstStyle/>
          <a:p>
            <a:pPr algn="l"/>
            <a:r>
              <a:rPr lang="hu-HU" dirty="0" err="1" smtClean="0"/>
              <a:t>Competitions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412776"/>
            <a:ext cx="6768752" cy="42484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2400" dirty="0" err="1" smtClean="0"/>
              <a:t>For</a:t>
            </a:r>
            <a:r>
              <a:rPr lang="hu-HU" sz="2400" dirty="0" smtClean="0"/>
              <a:t> </a:t>
            </a:r>
            <a:r>
              <a:rPr lang="hu-HU" sz="2400" dirty="0" err="1" smtClean="0"/>
              <a:t>our</a:t>
            </a:r>
            <a:r>
              <a:rPr lang="hu-HU" sz="2400" dirty="0" smtClean="0"/>
              <a:t> </a:t>
            </a:r>
            <a:r>
              <a:rPr lang="en-US" sz="2400" dirty="0" smtClean="0"/>
              <a:t>investments and developments</a:t>
            </a:r>
            <a:r>
              <a:rPr lang="hu-HU" sz="2400" dirty="0" smtClean="0"/>
              <a:t> </a:t>
            </a:r>
            <a:r>
              <a:rPr lang="hu-HU" sz="2400" dirty="0" err="1" smtClean="0"/>
              <a:t>we</a:t>
            </a:r>
            <a:r>
              <a:rPr lang="hu-HU" sz="2400" dirty="0" smtClean="0"/>
              <a:t> </a:t>
            </a:r>
            <a:r>
              <a:rPr lang="hu-HU" sz="2400" dirty="0" err="1" smtClean="0"/>
              <a:t>apply</a:t>
            </a:r>
            <a:r>
              <a:rPr lang="hu-HU" sz="2400" dirty="0" smtClean="0"/>
              <a:t> </a:t>
            </a:r>
            <a:r>
              <a:rPr lang="hu-HU" sz="2400" dirty="0" err="1" smtClean="0"/>
              <a:t>for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competitions</a:t>
            </a:r>
            <a:r>
              <a:rPr lang="hu-HU" sz="2400" dirty="0" smtClean="0"/>
              <a:t> of</a:t>
            </a:r>
            <a:r>
              <a:rPr lang="en-US" sz="2400" dirty="0" smtClean="0"/>
              <a:t> European Union</a:t>
            </a:r>
            <a:r>
              <a:rPr lang="hu-HU" sz="2400" dirty="0" smtClean="0"/>
              <a:t>. </a:t>
            </a:r>
            <a:r>
              <a:rPr lang="hu-HU" sz="2400" dirty="0" err="1" smtClean="0"/>
              <a:t>We</a:t>
            </a:r>
            <a:r>
              <a:rPr lang="hu-HU" sz="2400" dirty="0" smtClean="0"/>
              <a:t> </a:t>
            </a:r>
            <a:r>
              <a:rPr lang="hu-HU" sz="2400" dirty="0" err="1" smtClean="0"/>
              <a:t>have</a:t>
            </a:r>
            <a:r>
              <a:rPr lang="en-US" sz="2400" dirty="0" smtClean="0"/>
              <a:t> successfully completed and on</a:t>
            </a:r>
            <a:r>
              <a:rPr lang="hu-HU" sz="2400" dirty="0" smtClean="0"/>
              <a:t> </a:t>
            </a:r>
            <a:r>
              <a:rPr lang="en-US" sz="2400" dirty="0" smtClean="0"/>
              <a:t>going projects</a:t>
            </a:r>
            <a:r>
              <a:rPr lang="hu-HU" sz="2400" dirty="0" smtClean="0"/>
              <a:t>. </a:t>
            </a:r>
            <a:r>
              <a:rPr lang="hu-HU" sz="2400" dirty="0" err="1" smtClean="0"/>
              <a:t>We</a:t>
            </a:r>
            <a:r>
              <a:rPr lang="hu-HU" sz="2400" dirty="0" smtClean="0"/>
              <a:t> </a:t>
            </a:r>
            <a:r>
              <a:rPr lang="hu-HU" sz="2400" dirty="0" err="1" smtClean="0"/>
              <a:t>won</a:t>
            </a:r>
            <a:r>
              <a:rPr lang="hu-HU" sz="2400" dirty="0" smtClean="0"/>
              <a:t> HUF 110 </a:t>
            </a:r>
            <a:r>
              <a:rPr lang="hu-HU" sz="2400" dirty="0" err="1" smtClean="0"/>
              <a:t>million</a:t>
            </a:r>
            <a:r>
              <a:rPr lang="hu-HU" sz="2400" dirty="0" smtClean="0"/>
              <a:t> (EUR 353 000) </a:t>
            </a:r>
            <a:r>
              <a:rPr lang="hu-HU" sz="2400" dirty="0" err="1" smtClean="0"/>
              <a:t>non-refundable</a:t>
            </a:r>
            <a:r>
              <a:rPr lang="hu-HU" sz="2400" dirty="0" smtClean="0"/>
              <a:t> </a:t>
            </a:r>
            <a:r>
              <a:rPr lang="hu-HU" sz="2400" dirty="0" err="1" smtClean="0"/>
              <a:t>aid</a:t>
            </a:r>
            <a:r>
              <a:rPr lang="hu-HU" sz="2400" dirty="0" smtClean="0"/>
              <a:t> </a:t>
            </a:r>
            <a:r>
              <a:rPr lang="hu-HU" sz="2400" dirty="0" err="1" smtClean="0"/>
              <a:t>for</a:t>
            </a:r>
            <a:r>
              <a:rPr lang="hu-HU" sz="2400" dirty="0" smtClean="0"/>
              <a:t> </a:t>
            </a:r>
            <a:r>
              <a:rPr lang="hu-HU" sz="2400" dirty="0" err="1" smtClean="0"/>
              <a:t>technology</a:t>
            </a:r>
            <a:r>
              <a:rPr lang="hu-HU" sz="2400" dirty="0" smtClean="0"/>
              <a:t> </a:t>
            </a:r>
            <a:r>
              <a:rPr lang="hu-HU" sz="2400" dirty="0" err="1" smtClean="0"/>
              <a:t>development</a:t>
            </a:r>
            <a:r>
              <a:rPr lang="hu-HU" sz="2400" dirty="0" smtClean="0"/>
              <a:t>.</a:t>
            </a:r>
            <a:r>
              <a:rPr lang="en-US" sz="2400" dirty="0" smtClean="0"/>
              <a:t> This year, we plan further technological development</a:t>
            </a:r>
            <a:r>
              <a:rPr lang="hu-HU" sz="2400" dirty="0" smtClean="0"/>
              <a:t> HUF </a:t>
            </a:r>
            <a:r>
              <a:rPr lang="en-US" sz="2400" dirty="0" smtClean="0"/>
              <a:t>300 million</a:t>
            </a:r>
            <a:r>
              <a:rPr lang="hu-HU" sz="2400" dirty="0" smtClean="0"/>
              <a:t> (EUR 960 000)</a:t>
            </a:r>
            <a:r>
              <a:rPr lang="en-US" sz="2400" dirty="0" smtClean="0"/>
              <a:t>, </a:t>
            </a:r>
            <a:r>
              <a:rPr lang="hu-HU" sz="2400" dirty="0" err="1" smtClean="0"/>
              <a:t>that</a:t>
            </a:r>
            <a:r>
              <a:rPr lang="hu-HU" sz="2400" dirty="0" smtClean="0"/>
              <a:t> </a:t>
            </a:r>
            <a:r>
              <a:rPr lang="hu-HU" sz="2400" dirty="0" err="1" smtClean="0"/>
              <a:t>we</a:t>
            </a:r>
            <a:r>
              <a:rPr lang="hu-HU" sz="2400" dirty="0" smtClean="0"/>
              <a:t> </a:t>
            </a:r>
            <a:r>
              <a:rPr lang="hu-HU" sz="2400" dirty="0" err="1" smtClean="0"/>
              <a:t>can</a:t>
            </a:r>
            <a:r>
              <a:rPr lang="hu-HU" sz="2400" dirty="0" smtClean="0"/>
              <a:t> </a:t>
            </a:r>
            <a:r>
              <a:rPr lang="hu-HU" sz="2400" dirty="0" err="1" smtClean="0"/>
              <a:t>use</a:t>
            </a:r>
            <a:r>
              <a:rPr lang="hu-HU" sz="2400" dirty="0" smtClean="0"/>
              <a:t> </a:t>
            </a:r>
            <a:r>
              <a:rPr lang="hu-HU" sz="2400" dirty="0" err="1" smtClean="0"/>
              <a:t>as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tendering </a:t>
            </a:r>
            <a:r>
              <a:rPr lang="hu-HU" sz="2400" dirty="0" err="1" smtClean="0"/>
              <a:t>source</a:t>
            </a:r>
            <a:r>
              <a:rPr lang="en-US" sz="2400" dirty="0" smtClean="0"/>
              <a:t>. Fiber lasers take place within the framework of the acquisition of </a:t>
            </a:r>
            <a:r>
              <a:rPr lang="hu-HU" sz="2400" dirty="0" err="1" smtClean="0"/>
              <a:t>it</a:t>
            </a:r>
            <a:r>
              <a:rPr lang="en-US" sz="2400" dirty="0" smtClean="0"/>
              <a:t>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xmlns="" val="1185182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664" y="2060848"/>
            <a:ext cx="6048672" cy="2088232"/>
          </a:xfrm>
        </p:spPr>
        <p:txBody>
          <a:bodyPr>
            <a:noAutofit/>
          </a:bodyPr>
          <a:lstStyle/>
          <a:p>
            <a:pPr algn="ctr"/>
            <a:r>
              <a:rPr lang="hu-HU" sz="6000" dirty="0" err="1">
                <a:effectLst/>
              </a:rPr>
              <a:t>Thanks</a:t>
            </a:r>
            <a:r>
              <a:rPr lang="hu-HU" sz="6000" dirty="0">
                <a:effectLst/>
              </a:rPr>
              <a:t> </a:t>
            </a:r>
            <a:r>
              <a:rPr lang="hu-HU" sz="6000" dirty="0" err="1">
                <a:effectLst/>
              </a:rPr>
              <a:t>for</a:t>
            </a:r>
            <a:r>
              <a:rPr lang="hu-HU" sz="6000" dirty="0">
                <a:effectLst/>
              </a:rPr>
              <a:t> </a:t>
            </a:r>
            <a:r>
              <a:rPr lang="hu-HU" sz="6000" dirty="0" err="1">
                <a:effectLst/>
              </a:rPr>
              <a:t>your</a:t>
            </a:r>
            <a:r>
              <a:rPr lang="hu-HU" sz="6000" dirty="0">
                <a:effectLst/>
              </a:rPr>
              <a:t> </a:t>
            </a:r>
            <a:r>
              <a:rPr lang="hu-HU" sz="6000" dirty="0" err="1" smtClean="0">
                <a:effectLst/>
              </a:rPr>
              <a:t>attention</a:t>
            </a:r>
            <a:endParaRPr lang="hu-HU" sz="6000" dirty="0"/>
          </a:p>
        </p:txBody>
      </p:sp>
    </p:spTree>
    <p:extLst>
      <p:ext uri="{BB962C8B-B14F-4D97-AF65-F5344CB8AC3E}">
        <p14:creationId xmlns:p14="http://schemas.microsoft.com/office/powerpoint/2010/main" xmlns="" val="3621781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8150950" cy="36004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hu-HU" sz="1600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MezőStahl Mérnöki Iroda Kft. H-4233 Balkány Geszterédi út 1. tel.: 00-36-42-561-093</a:t>
            </a:r>
            <a:endParaRPr lang="hu-HU" sz="1600" dirty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51520" y="1844824"/>
            <a:ext cx="8640960" cy="424847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hu-HU" dirty="0" err="1" smtClean="0"/>
              <a:t>Our</a:t>
            </a:r>
            <a:r>
              <a:rPr lang="hu-HU" dirty="0" smtClean="0"/>
              <a:t> </a:t>
            </a:r>
            <a:r>
              <a:rPr lang="hu-HU" dirty="0" err="1" smtClean="0"/>
              <a:t>company</a:t>
            </a:r>
            <a:r>
              <a:rPr lang="hu-HU" dirty="0" smtClean="0"/>
              <a:t> </a:t>
            </a:r>
            <a:r>
              <a:rPr lang="hu-HU" dirty="0" err="1" smtClean="0"/>
              <a:t>was</a:t>
            </a:r>
            <a:r>
              <a:rPr lang="hu-HU" dirty="0" smtClean="0"/>
              <a:t> </a:t>
            </a:r>
            <a:r>
              <a:rPr lang="hu-HU" dirty="0" err="1" smtClean="0"/>
              <a:t>founded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1992 </a:t>
            </a:r>
            <a:r>
              <a:rPr lang="hu-HU" dirty="0" err="1" smtClean="0"/>
              <a:t>in</a:t>
            </a:r>
            <a:r>
              <a:rPr lang="hu-HU" dirty="0" smtClean="0"/>
              <a:t> Balkány. </a:t>
            </a:r>
            <a:r>
              <a:rPr lang="hu-HU" dirty="0" err="1" smtClean="0"/>
              <a:t>Owners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four</a:t>
            </a:r>
            <a:r>
              <a:rPr lang="hu-HU" dirty="0" smtClean="0"/>
              <a:t> </a:t>
            </a:r>
            <a:r>
              <a:rPr lang="hu-HU" dirty="0" err="1" smtClean="0"/>
              <a:t>members</a:t>
            </a:r>
            <a:r>
              <a:rPr lang="hu-HU" dirty="0" smtClean="0"/>
              <a:t> of Mező </a:t>
            </a:r>
            <a:r>
              <a:rPr lang="hu-HU" dirty="0" err="1" smtClean="0"/>
              <a:t>family</a:t>
            </a:r>
            <a:r>
              <a:rPr lang="hu-HU" dirty="0" smtClean="0"/>
              <a:t>.  Mezőstahl Ltd. is </a:t>
            </a:r>
            <a:r>
              <a:rPr lang="hu-HU" dirty="0" err="1" smtClean="0"/>
              <a:t>divided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 </a:t>
            </a:r>
            <a:r>
              <a:rPr lang="hu-HU" dirty="0" err="1" smtClean="0"/>
              <a:t>two</a:t>
            </a:r>
            <a:r>
              <a:rPr lang="hu-HU" dirty="0" smtClean="0"/>
              <a:t> </a:t>
            </a:r>
            <a:r>
              <a:rPr lang="hu-HU" dirty="0" err="1" smtClean="0"/>
              <a:t>companies</a:t>
            </a:r>
            <a:r>
              <a:rPr lang="hu-HU" dirty="0" smtClean="0"/>
              <a:t>: Mezőstahl Mérnöki Iroda Ltd. and Mezőstahl Hengerüzem Ltd. </a:t>
            </a:r>
            <a:r>
              <a:rPr lang="hu-HU" dirty="0" err="1" smtClean="0"/>
              <a:t>These</a:t>
            </a:r>
            <a:r>
              <a:rPr lang="hu-HU" dirty="0" smtClean="0"/>
              <a:t> </a:t>
            </a:r>
            <a:r>
              <a:rPr lang="hu-HU" dirty="0" err="1" smtClean="0"/>
              <a:t>two</a:t>
            </a:r>
            <a:r>
              <a:rPr lang="hu-HU" dirty="0" smtClean="0"/>
              <a:t> </a:t>
            </a:r>
            <a:r>
              <a:rPr lang="hu-HU" dirty="0" err="1" smtClean="0"/>
              <a:t>firmas</a:t>
            </a:r>
            <a:r>
              <a:rPr lang="hu-HU" dirty="0" smtClean="0"/>
              <a:t> </a:t>
            </a:r>
            <a:r>
              <a:rPr lang="hu-HU" dirty="0" err="1" smtClean="0"/>
              <a:t>work</a:t>
            </a:r>
            <a:r>
              <a:rPr lang="hu-HU" dirty="0" smtClean="0"/>
              <a:t> </a:t>
            </a:r>
            <a:r>
              <a:rPr lang="hu-HU" dirty="0" err="1" smtClean="0"/>
              <a:t>together</a:t>
            </a:r>
            <a:r>
              <a:rPr lang="hu-HU" dirty="0" smtClean="0"/>
              <a:t> and </a:t>
            </a:r>
            <a:r>
              <a:rPr lang="hu-HU" dirty="0" err="1" smtClean="0"/>
              <a:t>they</a:t>
            </a:r>
            <a:r>
              <a:rPr lang="hu-HU" dirty="0" smtClean="0"/>
              <a:t> </a:t>
            </a:r>
            <a:r>
              <a:rPr lang="hu-HU" dirty="0" err="1" smtClean="0"/>
              <a:t>both</a:t>
            </a:r>
            <a:r>
              <a:rPr lang="hu-HU" dirty="0" smtClean="0"/>
              <a:t> </a:t>
            </a:r>
            <a:r>
              <a:rPr lang="hu-HU" dirty="0" err="1" smtClean="0"/>
              <a:t>have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same</a:t>
            </a:r>
            <a:r>
              <a:rPr lang="hu-HU" dirty="0" smtClean="0"/>
              <a:t> </a:t>
            </a:r>
            <a:r>
              <a:rPr lang="hu-HU" dirty="0" err="1" smtClean="0"/>
              <a:t>owners</a:t>
            </a:r>
            <a:r>
              <a:rPr lang="hu-HU" dirty="0" smtClean="0"/>
              <a:t>.  The </a:t>
            </a:r>
            <a:r>
              <a:rPr lang="hu-HU" dirty="0" err="1" smtClean="0"/>
              <a:t>company</a:t>
            </a:r>
            <a:r>
              <a:rPr lang="hu-HU" dirty="0" smtClean="0"/>
              <a:t> </a:t>
            </a:r>
            <a:r>
              <a:rPr lang="hu-HU" dirty="0" err="1" smtClean="0"/>
              <a:t>employs</a:t>
            </a:r>
            <a:r>
              <a:rPr lang="hu-HU" dirty="0" smtClean="0"/>
              <a:t> 60 </a:t>
            </a:r>
            <a:r>
              <a:rPr lang="hu-HU" dirty="0" err="1" smtClean="0"/>
              <a:t>people</a:t>
            </a:r>
            <a:r>
              <a:rPr lang="hu-HU" dirty="0" smtClean="0"/>
              <a:t> </a:t>
            </a:r>
            <a:r>
              <a:rPr lang="hu-HU" dirty="0" err="1" smtClean="0"/>
              <a:t>including</a:t>
            </a:r>
            <a:r>
              <a:rPr lang="hu-HU" dirty="0" smtClean="0"/>
              <a:t> </a:t>
            </a:r>
            <a:r>
              <a:rPr lang="hu-HU" dirty="0" err="1" smtClean="0"/>
              <a:t>manufacturing</a:t>
            </a:r>
            <a:r>
              <a:rPr lang="hu-HU" dirty="0" smtClean="0"/>
              <a:t> </a:t>
            </a:r>
            <a:r>
              <a:rPr lang="hu-HU" dirty="0" err="1" smtClean="0"/>
              <a:t>workers</a:t>
            </a:r>
            <a:r>
              <a:rPr lang="hu-HU" dirty="0" smtClean="0"/>
              <a:t> and </a:t>
            </a:r>
            <a:r>
              <a:rPr lang="hu-HU" dirty="0" err="1" smtClean="0"/>
              <a:t>office</a:t>
            </a:r>
            <a:r>
              <a:rPr lang="hu-HU" dirty="0" smtClean="0"/>
              <a:t> </a:t>
            </a:r>
            <a:r>
              <a:rPr lang="hu-HU" dirty="0" err="1" smtClean="0"/>
              <a:t>workers</a:t>
            </a:r>
            <a:r>
              <a:rPr lang="hu-HU" dirty="0" smtClean="0"/>
              <a:t>. The firma is </a:t>
            </a:r>
            <a:r>
              <a:rPr lang="hu-HU" dirty="0" err="1" smtClean="0"/>
              <a:t>located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Balkány, Hungary, 4233, Geszterédi </a:t>
            </a:r>
            <a:r>
              <a:rPr lang="hu-HU" dirty="0" err="1" smtClean="0"/>
              <a:t>street</a:t>
            </a:r>
            <a:r>
              <a:rPr lang="hu-HU" dirty="0" smtClean="0"/>
              <a:t> 1. The main </a:t>
            </a:r>
            <a:r>
              <a:rPr lang="hu-HU" dirty="0" err="1" smtClean="0"/>
              <a:t>activites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company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roll </a:t>
            </a:r>
            <a:r>
              <a:rPr lang="hu-HU" dirty="0" err="1" smtClean="0"/>
              <a:t>forming</a:t>
            </a:r>
            <a:r>
              <a:rPr lang="hu-HU" dirty="0" smtClean="0"/>
              <a:t>, </a:t>
            </a:r>
            <a:r>
              <a:rPr lang="hu-HU" dirty="0" err="1" smtClean="0"/>
              <a:t>punching</a:t>
            </a:r>
            <a:r>
              <a:rPr lang="hu-HU" dirty="0" smtClean="0"/>
              <a:t>/</a:t>
            </a:r>
            <a:r>
              <a:rPr lang="hu-HU" dirty="0" err="1" smtClean="0"/>
              <a:t>bending</a:t>
            </a:r>
            <a:r>
              <a:rPr lang="hu-HU" dirty="0" smtClean="0"/>
              <a:t>, </a:t>
            </a:r>
            <a:r>
              <a:rPr lang="hu-HU" dirty="0" err="1" smtClean="0"/>
              <a:t>tool</a:t>
            </a:r>
            <a:r>
              <a:rPr lang="hu-HU" dirty="0" smtClean="0"/>
              <a:t> design and </a:t>
            </a:r>
            <a:r>
              <a:rPr lang="hu-HU" dirty="0" err="1" smtClean="0"/>
              <a:t>manufacturing</a:t>
            </a:r>
            <a:r>
              <a:rPr lang="hu-HU" dirty="0" smtClean="0"/>
              <a:t> </a:t>
            </a:r>
            <a:r>
              <a:rPr lang="hu-HU" dirty="0" err="1" smtClean="0"/>
              <a:t>and</a:t>
            </a:r>
            <a:r>
              <a:rPr lang="hu-HU" dirty="0" smtClean="0"/>
              <a:t> </a:t>
            </a:r>
            <a:r>
              <a:rPr lang="hu-HU" dirty="0" err="1" smtClean="0"/>
              <a:t>chipping</a:t>
            </a:r>
            <a:r>
              <a:rPr lang="hu-HU" dirty="0" smtClean="0"/>
              <a:t>. Mezőstahl Ltd. has ISO 9001:2015 </a:t>
            </a:r>
            <a:r>
              <a:rPr lang="hu-HU" dirty="0" err="1" smtClean="0"/>
              <a:t>certificate</a:t>
            </a:r>
            <a:r>
              <a:rPr lang="hu-HU" dirty="0" smtClean="0"/>
              <a:t>, </a:t>
            </a:r>
            <a:r>
              <a:rPr lang="hu-HU" dirty="0" err="1" smtClean="0"/>
              <a:t>so</a:t>
            </a:r>
            <a:r>
              <a:rPr lang="hu-HU" dirty="0" smtClean="0"/>
              <a:t> </a:t>
            </a:r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pay</a:t>
            </a:r>
            <a:r>
              <a:rPr lang="hu-HU" dirty="0" smtClean="0"/>
              <a:t> </a:t>
            </a:r>
            <a:r>
              <a:rPr lang="hu-HU" dirty="0" err="1" smtClean="0"/>
              <a:t>attention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reach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best</a:t>
            </a:r>
            <a:r>
              <a:rPr lang="hu-HU" dirty="0" smtClean="0"/>
              <a:t> </a:t>
            </a:r>
            <a:r>
              <a:rPr lang="hu-HU" dirty="0" err="1" smtClean="0"/>
              <a:t>quality</a:t>
            </a:r>
            <a:r>
              <a:rPr lang="hu-HU" dirty="0" smtClean="0"/>
              <a:t>. The </a:t>
            </a:r>
            <a:r>
              <a:rPr lang="hu-HU" dirty="0" err="1" smtClean="0"/>
              <a:t>company’s</a:t>
            </a:r>
            <a:r>
              <a:rPr lang="hu-HU" dirty="0" smtClean="0"/>
              <a:t> </a:t>
            </a:r>
            <a:r>
              <a:rPr lang="hu-HU" dirty="0" err="1" smtClean="0"/>
              <a:t>turnover</a:t>
            </a:r>
            <a:r>
              <a:rPr lang="hu-HU" dirty="0" smtClean="0"/>
              <a:t> </a:t>
            </a:r>
            <a:r>
              <a:rPr lang="hu-HU" dirty="0" err="1" smtClean="0"/>
              <a:t>was</a:t>
            </a:r>
            <a:r>
              <a:rPr lang="hu-HU" dirty="0" smtClean="0"/>
              <a:t> 4.000.000 € </a:t>
            </a:r>
            <a:r>
              <a:rPr lang="hu-HU" dirty="0" err="1" smtClean="0"/>
              <a:t>last</a:t>
            </a:r>
            <a:r>
              <a:rPr lang="hu-HU" dirty="0" smtClean="0"/>
              <a:t> </a:t>
            </a:r>
            <a:r>
              <a:rPr lang="hu-HU" dirty="0" err="1" smtClean="0"/>
              <a:t>year</a:t>
            </a:r>
            <a:r>
              <a:rPr lang="hu-HU" dirty="0" smtClean="0"/>
              <a:t>. </a:t>
            </a:r>
          </a:p>
          <a:p>
            <a:pPr algn="l"/>
            <a:r>
              <a:rPr lang="hu-HU" dirty="0" err="1" smtClean="0"/>
              <a:t>Our</a:t>
            </a:r>
            <a:r>
              <a:rPr lang="hu-HU" dirty="0" smtClean="0"/>
              <a:t> </a:t>
            </a:r>
            <a:r>
              <a:rPr lang="hu-HU" dirty="0" err="1" smtClean="0"/>
              <a:t>bigger</a:t>
            </a:r>
            <a:r>
              <a:rPr lang="hu-HU" dirty="0" smtClean="0"/>
              <a:t> </a:t>
            </a:r>
            <a:r>
              <a:rPr lang="hu-HU" dirty="0" err="1" smtClean="0"/>
              <a:t>customers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example</a:t>
            </a:r>
            <a:r>
              <a:rPr lang="hu-HU" dirty="0" smtClean="0"/>
              <a:t> </a:t>
            </a:r>
            <a:r>
              <a:rPr lang="hu-HU" dirty="0" err="1" smtClean="0"/>
              <a:t>Sematic</a:t>
            </a:r>
            <a:r>
              <a:rPr lang="hu-HU" dirty="0" smtClean="0"/>
              <a:t> Hungary, </a:t>
            </a:r>
            <a:r>
              <a:rPr lang="hu-HU" dirty="0" err="1" smtClean="0"/>
              <a:t>Wittur</a:t>
            </a:r>
            <a:r>
              <a:rPr lang="hu-HU" dirty="0" smtClean="0"/>
              <a:t>, HLF </a:t>
            </a:r>
            <a:r>
              <a:rPr lang="hu-HU" dirty="0" err="1" smtClean="0"/>
              <a:t>Heiss</a:t>
            </a:r>
            <a:r>
              <a:rPr lang="hu-HU" dirty="0" smtClean="0"/>
              <a:t>.</a:t>
            </a:r>
          </a:p>
          <a:p>
            <a:pPr algn="ctr"/>
            <a:endParaRPr lang="hu-HU" dirty="0"/>
          </a:p>
        </p:txBody>
      </p:sp>
      <p:cxnSp>
        <p:nvCxnSpPr>
          <p:cNvPr id="5" name="Egyenes összekötő 4"/>
          <p:cNvCxnSpPr/>
          <p:nvPr/>
        </p:nvCxnSpPr>
        <p:spPr>
          <a:xfrm>
            <a:off x="107504" y="548680"/>
            <a:ext cx="8856984" cy="0"/>
          </a:xfrm>
          <a:prstGeom prst="line">
            <a:avLst/>
          </a:prstGeom>
          <a:ln w="19050">
            <a:solidFill>
              <a:schemeClr val="bg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ím 1"/>
          <p:cNvSpPr txBox="1">
            <a:spLocks/>
          </p:cNvSpPr>
          <p:nvPr/>
        </p:nvSpPr>
        <p:spPr bwMode="auto">
          <a:xfrm>
            <a:off x="7127776" y="6569968"/>
            <a:ext cx="2016224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2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hu-HU" sz="1600" kern="0" dirty="0" err="1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www.mezostahl.hu</a:t>
            </a:r>
            <a:endParaRPr lang="hu-HU" sz="1600" kern="0" dirty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Alcím 2"/>
          <p:cNvSpPr txBox="1">
            <a:spLocks/>
          </p:cNvSpPr>
          <p:nvPr/>
        </p:nvSpPr>
        <p:spPr>
          <a:xfrm>
            <a:off x="251520" y="1124744"/>
            <a:ext cx="3456384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 smtClean="0"/>
              <a:t>MezőStahl Kft.</a:t>
            </a:r>
            <a:endParaRPr lang="hu-HU" sz="3200" dirty="0"/>
          </a:p>
        </p:txBody>
      </p:sp>
      <p:pic>
        <p:nvPicPr>
          <p:cNvPr id="1026" name="Picture 2" descr="D:\logók\Mezőstahl3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779190"/>
            <a:ext cx="2480719" cy="99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logók\ISO_9001 LOGO másolat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46911"/>
            <a:ext cx="1250369" cy="125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7162455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8856984" cy="36004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hu-HU" sz="1600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MezőStahl Mérnöki Iroda Kft. H-4233 Balkány Geszterédi út 1. </a:t>
            </a:r>
            <a:r>
              <a:rPr lang="hu-HU" sz="1600" dirty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tel.: 00-36-42-561-093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51520" y="692696"/>
            <a:ext cx="3744416" cy="504056"/>
          </a:xfrm>
        </p:spPr>
        <p:txBody>
          <a:bodyPr/>
          <a:lstStyle/>
          <a:p>
            <a:pPr algn="l"/>
            <a:r>
              <a:rPr lang="hu-HU" b="1" dirty="0" smtClean="0"/>
              <a:t>Steel </a:t>
            </a:r>
            <a:r>
              <a:rPr lang="hu-HU" b="1" dirty="0" err="1" smtClean="0"/>
              <a:t>Constructions</a:t>
            </a:r>
            <a:endParaRPr lang="hu-HU" b="1" dirty="0"/>
          </a:p>
        </p:txBody>
      </p:sp>
      <p:cxnSp>
        <p:nvCxnSpPr>
          <p:cNvPr id="5" name="Egyenes összekötő 4"/>
          <p:cNvCxnSpPr/>
          <p:nvPr/>
        </p:nvCxnSpPr>
        <p:spPr>
          <a:xfrm>
            <a:off x="107504" y="548680"/>
            <a:ext cx="8856984" cy="0"/>
          </a:xfrm>
          <a:prstGeom prst="line">
            <a:avLst/>
          </a:prstGeom>
          <a:ln w="19050">
            <a:solidFill>
              <a:schemeClr val="bg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ím 1"/>
          <p:cNvSpPr txBox="1">
            <a:spLocks/>
          </p:cNvSpPr>
          <p:nvPr/>
        </p:nvSpPr>
        <p:spPr bwMode="auto">
          <a:xfrm>
            <a:off x="7127776" y="6569968"/>
            <a:ext cx="2016224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2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hu-HU" sz="1600" kern="0" dirty="0" err="1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www.mezostahl.hu</a:t>
            </a:r>
            <a:endParaRPr lang="hu-HU" sz="1600" kern="0" dirty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Alcím 2"/>
          <p:cNvSpPr txBox="1">
            <a:spLocks/>
          </p:cNvSpPr>
          <p:nvPr/>
        </p:nvSpPr>
        <p:spPr>
          <a:xfrm>
            <a:off x="206388" y="1484784"/>
            <a:ext cx="5373724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effectLst/>
              </a:rPr>
              <a:t>Leading-edge technologies designed factory buildings and production of steel-framed structures.</a:t>
            </a:r>
            <a:endParaRPr lang="hu-HU" dirty="0">
              <a:effectLst/>
            </a:endParaRPr>
          </a:p>
        </p:txBody>
      </p:sp>
      <p:pic>
        <p:nvPicPr>
          <p:cNvPr id="1025" name="Picture 1" descr="http://www.mezostahl.hu/hirm_kepgen.php?kepnev=s_0009-01.jpg&amp;mx=1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784477"/>
            <a:ext cx="2448272" cy="18362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lcím 2"/>
          <p:cNvSpPr txBox="1">
            <a:spLocks/>
          </p:cNvSpPr>
          <p:nvPr/>
        </p:nvSpPr>
        <p:spPr>
          <a:xfrm>
            <a:off x="206388" y="2708920"/>
            <a:ext cx="8640960" cy="237626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dirty="0" err="1" smtClean="0">
                <a:effectLst/>
              </a:rPr>
              <a:t>Our</a:t>
            </a:r>
            <a:r>
              <a:rPr lang="hu-HU" dirty="0" smtClean="0">
                <a:effectLst/>
              </a:rPr>
              <a:t> </a:t>
            </a:r>
            <a:r>
              <a:rPr lang="hu-HU" dirty="0" err="1" smtClean="0">
                <a:effectLst/>
              </a:rPr>
              <a:t>steel</a:t>
            </a:r>
            <a:r>
              <a:rPr lang="hu-HU" dirty="0" smtClean="0">
                <a:effectLst/>
              </a:rPr>
              <a:t> </a:t>
            </a:r>
            <a:r>
              <a:rPr lang="hu-HU" dirty="0" err="1" smtClean="0">
                <a:effectLst/>
              </a:rPr>
              <a:t>constructions</a:t>
            </a:r>
            <a:r>
              <a:rPr lang="hu-HU" dirty="0" smtClean="0">
                <a:effectLst/>
              </a:rPr>
              <a:t> </a:t>
            </a:r>
            <a:r>
              <a:rPr lang="hu-HU" dirty="0" err="1" smtClean="0">
                <a:effectLst/>
              </a:rPr>
              <a:t>adjust</a:t>
            </a:r>
            <a:r>
              <a:rPr lang="hu-HU" dirty="0" smtClean="0">
                <a:effectLst/>
              </a:rPr>
              <a:t> </a:t>
            </a:r>
            <a:r>
              <a:rPr lang="hu-HU" dirty="0" err="1" smtClean="0">
                <a:effectLst/>
              </a:rPr>
              <a:t>for</a:t>
            </a:r>
            <a:r>
              <a:rPr lang="hu-HU" dirty="0" smtClean="0">
                <a:effectLst/>
              </a:rPr>
              <a:t> </a:t>
            </a:r>
            <a:r>
              <a:rPr lang="hu-HU" dirty="0" err="1" smtClean="0">
                <a:effectLst/>
              </a:rPr>
              <a:t>the</a:t>
            </a:r>
            <a:r>
              <a:rPr lang="hu-HU" dirty="0" smtClean="0">
                <a:effectLst/>
              </a:rPr>
              <a:t> </a:t>
            </a:r>
            <a:r>
              <a:rPr lang="hu-HU" dirty="0" err="1" smtClean="0">
                <a:effectLst/>
              </a:rPr>
              <a:t>costumer’s</a:t>
            </a:r>
            <a:r>
              <a:rPr lang="hu-HU" dirty="0" smtClean="0">
                <a:effectLst/>
              </a:rPr>
              <a:t> </a:t>
            </a:r>
            <a:r>
              <a:rPr lang="hu-HU" dirty="0" err="1" smtClean="0">
                <a:effectLst/>
              </a:rPr>
              <a:t>needs</a:t>
            </a:r>
            <a:r>
              <a:rPr lang="hu-HU" dirty="0" smtClean="0">
                <a:effectLst/>
              </a:rPr>
              <a:t>. </a:t>
            </a:r>
            <a:r>
              <a:rPr lang="en-US" dirty="0" smtClean="0">
                <a:effectLst/>
              </a:rPr>
              <a:t>These structures can be made of lattice, solid and segmented varying cross-welded plate design.</a:t>
            </a:r>
            <a:r>
              <a:rPr lang="hu-HU" dirty="0" smtClean="0">
                <a:effectLst/>
              </a:rPr>
              <a:t> </a:t>
            </a:r>
            <a:r>
              <a:rPr lang="hu-HU" dirty="0" err="1" smtClean="0">
                <a:effectLst/>
              </a:rPr>
              <a:t>Materials</a:t>
            </a:r>
            <a:r>
              <a:rPr lang="hu-HU" dirty="0" smtClean="0">
                <a:effectLst/>
              </a:rPr>
              <a:t> </a:t>
            </a:r>
            <a:r>
              <a:rPr lang="hu-HU" dirty="0" err="1" smtClean="0">
                <a:effectLst/>
              </a:rPr>
              <a:t>that</a:t>
            </a:r>
            <a:r>
              <a:rPr lang="hu-HU" dirty="0" smtClean="0">
                <a:effectLst/>
              </a:rPr>
              <a:t> </a:t>
            </a:r>
            <a:r>
              <a:rPr lang="hu-HU" dirty="0" err="1" smtClean="0">
                <a:effectLst/>
              </a:rPr>
              <a:t>we</a:t>
            </a:r>
            <a:r>
              <a:rPr lang="hu-HU" dirty="0" smtClean="0">
                <a:effectLst/>
              </a:rPr>
              <a:t> </a:t>
            </a:r>
            <a:r>
              <a:rPr lang="hu-HU" dirty="0" err="1" smtClean="0">
                <a:effectLst/>
              </a:rPr>
              <a:t>use</a:t>
            </a:r>
            <a:r>
              <a:rPr lang="hu-HU" dirty="0" smtClean="0">
                <a:effectLst/>
              </a:rPr>
              <a:t> </a:t>
            </a:r>
            <a:r>
              <a:rPr lang="hu-HU" dirty="0" err="1" smtClean="0">
                <a:effectLst/>
              </a:rPr>
              <a:t>are</a:t>
            </a:r>
            <a:r>
              <a:rPr lang="hu-HU" dirty="0" smtClean="0">
                <a:effectLst/>
              </a:rPr>
              <a:t> </a:t>
            </a:r>
            <a:r>
              <a:rPr lang="hu-HU" dirty="0" err="1" smtClean="0">
                <a:effectLst/>
              </a:rPr>
              <a:t>the</a:t>
            </a:r>
            <a:r>
              <a:rPr lang="hu-HU" dirty="0" smtClean="0">
                <a:effectLst/>
              </a:rPr>
              <a:t> </a:t>
            </a:r>
            <a:r>
              <a:rPr lang="hu-HU" dirty="0" err="1" smtClean="0">
                <a:effectLst/>
              </a:rPr>
              <a:t>following</a:t>
            </a:r>
            <a:r>
              <a:rPr lang="hu-HU" dirty="0" smtClean="0">
                <a:effectLst/>
              </a:rPr>
              <a:t>: </a:t>
            </a:r>
            <a:r>
              <a:rPr lang="hu-HU" dirty="0" err="1" smtClean="0">
                <a:effectLst/>
              </a:rPr>
              <a:t>tube</a:t>
            </a:r>
            <a:r>
              <a:rPr lang="hu-HU" dirty="0" smtClean="0">
                <a:effectLst/>
              </a:rPr>
              <a:t>, </a:t>
            </a:r>
            <a:r>
              <a:rPr lang="hu-HU" dirty="0" err="1" smtClean="0">
                <a:effectLst/>
              </a:rPr>
              <a:t>pipe</a:t>
            </a:r>
            <a:r>
              <a:rPr lang="hu-HU" dirty="0" smtClean="0">
                <a:effectLst/>
              </a:rPr>
              <a:t> </a:t>
            </a:r>
            <a:r>
              <a:rPr lang="hu-HU" dirty="0" err="1" smtClean="0">
                <a:effectLst/>
              </a:rPr>
              <a:t>tube</a:t>
            </a:r>
            <a:r>
              <a:rPr lang="hu-HU" dirty="0" smtClean="0">
                <a:effectLst/>
              </a:rPr>
              <a:t>, </a:t>
            </a:r>
            <a:r>
              <a:rPr lang="hu-HU" dirty="0" err="1" smtClean="0">
                <a:effectLst/>
              </a:rPr>
              <a:t>euro-sections</a:t>
            </a:r>
            <a:r>
              <a:rPr lang="hu-HU" dirty="0" smtClean="0">
                <a:effectLst/>
              </a:rPr>
              <a:t> and </a:t>
            </a:r>
            <a:r>
              <a:rPr lang="hu-HU" dirty="0" err="1" smtClean="0">
                <a:effectLst/>
              </a:rPr>
              <a:t>plates</a:t>
            </a:r>
            <a:r>
              <a:rPr lang="hu-HU" dirty="0" smtClean="0">
                <a:effectLst/>
              </a:rPr>
              <a:t>.</a:t>
            </a:r>
            <a:r>
              <a:rPr lang="hu-HU" dirty="0">
                <a:effectLst/>
              </a:rPr>
              <a:t/>
            </a:r>
            <a:br>
              <a:rPr lang="hu-HU" dirty="0">
                <a:effectLst/>
              </a:rPr>
            </a:br>
            <a:r>
              <a:rPr lang="hu-HU" dirty="0">
                <a:effectLst/>
              </a:rPr>
              <a:t/>
            </a:r>
            <a:br>
              <a:rPr lang="hu-HU" dirty="0">
                <a:effectLst/>
              </a:rPr>
            </a:br>
            <a:r>
              <a:rPr lang="hu-HU" dirty="0" err="1" smtClean="0">
                <a:effectLst/>
              </a:rPr>
              <a:t>Our</a:t>
            </a:r>
            <a:r>
              <a:rPr lang="hu-HU" dirty="0" smtClean="0">
                <a:effectLst/>
              </a:rPr>
              <a:t> </a:t>
            </a:r>
            <a:r>
              <a:rPr lang="hu-HU" dirty="0" err="1" smtClean="0">
                <a:effectLst/>
              </a:rPr>
              <a:t>company</a:t>
            </a:r>
            <a:r>
              <a:rPr lang="hu-HU" dirty="0" smtClean="0">
                <a:effectLst/>
              </a:rPr>
              <a:t> has </a:t>
            </a:r>
            <a:r>
              <a:rPr lang="hu-HU" dirty="0" err="1" smtClean="0">
                <a:effectLst/>
              </a:rPr>
              <a:t>type</a:t>
            </a:r>
            <a:r>
              <a:rPr lang="hu-HU" dirty="0" smtClean="0">
                <a:effectLst/>
              </a:rPr>
              <a:t> </a:t>
            </a:r>
            <a:r>
              <a:rPr lang="hu-HU" dirty="0" err="1" smtClean="0">
                <a:effectLst/>
              </a:rPr>
              <a:t>plans</a:t>
            </a:r>
            <a:r>
              <a:rPr lang="hu-HU" dirty="0" smtClean="0">
                <a:effectLst/>
              </a:rPr>
              <a:t>, </a:t>
            </a:r>
            <a:r>
              <a:rPr lang="hu-HU" dirty="0" err="1" smtClean="0">
                <a:effectLst/>
              </a:rPr>
              <a:t>which</a:t>
            </a:r>
            <a:r>
              <a:rPr lang="hu-HU" dirty="0" smtClean="0">
                <a:effectLst/>
              </a:rPr>
              <a:t> </a:t>
            </a:r>
            <a:r>
              <a:rPr lang="hu-HU" dirty="0" err="1" smtClean="0">
                <a:effectLst/>
              </a:rPr>
              <a:t>are</a:t>
            </a:r>
            <a:r>
              <a:rPr lang="hu-HU" dirty="0" smtClean="0">
                <a:effectLst/>
              </a:rPr>
              <a:t> </a:t>
            </a:r>
            <a:r>
              <a:rPr lang="hu-HU" dirty="0" err="1" smtClean="0">
                <a:effectLst/>
              </a:rPr>
              <a:t>the</a:t>
            </a:r>
            <a:r>
              <a:rPr lang="hu-HU" dirty="0" smtClean="0">
                <a:effectLst/>
              </a:rPr>
              <a:t> </a:t>
            </a:r>
            <a:r>
              <a:rPr lang="hu-HU" dirty="0" err="1" smtClean="0">
                <a:effectLst/>
              </a:rPr>
              <a:t>followings</a:t>
            </a:r>
            <a:r>
              <a:rPr lang="hu-HU" dirty="0" smtClean="0">
                <a:effectLst/>
              </a:rPr>
              <a:t>:</a:t>
            </a:r>
          </a:p>
          <a:p>
            <a:pPr algn="l"/>
            <a:r>
              <a:rPr lang="hu-HU" dirty="0" smtClean="0">
                <a:effectLst/>
              </a:rPr>
              <a:t>10m; 12m; 15m; 18m; 21m; 24m </a:t>
            </a:r>
            <a:r>
              <a:rPr lang="hu-HU" dirty="0" err="1" smtClean="0">
                <a:effectLst/>
              </a:rPr>
              <a:t>span</a:t>
            </a:r>
            <a:r>
              <a:rPr lang="hu-HU" dirty="0" smtClean="0">
                <a:effectLst/>
              </a:rPr>
              <a:t>.</a:t>
            </a:r>
            <a:r>
              <a:rPr lang="hu-HU" dirty="0">
                <a:effectLst/>
              </a:rPr>
              <a:t/>
            </a:r>
            <a:br>
              <a:rPr lang="hu-HU" dirty="0">
                <a:effectLst/>
              </a:rPr>
            </a:br>
            <a:r>
              <a:rPr lang="hu-HU" dirty="0">
                <a:effectLst/>
              </a:rPr>
              <a:t/>
            </a:r>
            <a:br>
              <a:rPr lang="hu-HU" dirty="0">
                <a:effectLst/>
              </a:rPr>
            </a:br>
            <a:r>
              <a:rPr lang="hu-HU" dirty="0" smtClean="0">
                <a:effectLst/>
              </a:rPr>
              <a:t>C</a:t>
            </a:r>
            <a:r>
              <a:rPr lang="en-US" dirty="0" err="1" smtClean="0">
                <a:effectLst/>
              </a:rPr>
              <a:t>orrosion</a:t>
            </a:r>
            <a:r>
              <a:rPr lang="en-US" dirty="0" smtClean="0">
                <a:effectLst/>
              </a:rPr>
              <a:t> protection: according to traditional painting or</a:t>
            </a:r>
            <a:endParaRPr lang="hu-HU" dirty="0" smtClean="0">
              <a:effectLst/>
            </a:endParaRPr>
          </a:p>
          <a:p>
            <a:pPr algn="l"/>
            <a:r>
              <a:rPr lang="en-US" dirty="0" smtClean="0">
                <a:effectLst/>
              </a:rPr>
              <a:t>hot dip galvanizing.</a:t>
            </a:r>
            <a:endParaRPr lang="hu-HU" dirty="0" smtClean="0">
              <a:effectLst/>
            </a:endParaRPr>
          </a:p>
          <a:p>
            <a:pPr algn="l"/>
            <a:r>
              <a:rPr lang="hu-HU" dirty="0" err="1" smtClean="0">
                <a:effectLst/>
              </a:rPr>
              <a:t>But</a:t>
            </a:r>
            <a:r>
              <a:rPr lang="hu-HU" dirty="0" smtClean="0">
                <a:effectLst/>
              </a:rPr>
              <a:t> </a:t>
            </a:r>
            <a:r>
              <a:rPr lang="hu-HU" dirty="0" err="1" smtClean="0">
                <a:effectLst/>
              </a:rPr>
              <a:t>nowadays</a:t>
            </a:r>
            <a:r>
              <a:rPr lang="hu-HU" dirty="0" smtClean="0">
                <a:effectLst/>
              </a:rPr>
              <a:t> </a:t>
            </a:r>
            <a:r>
              <a:rPr lang="hu-HU" dirty="0" err="1" smtClean="0">
                <a:effectLst/>
              </a:rPr>
              <a:t>this</a:t>
            </a:r>
            <a:r>
              <a:rPr lang="hu-HU" dirty="0" smtClean="0">
                <a:effectLst/>
              </a:rPr>
              <a:t> </a:t>
            </a:r>
            <a:r>
              <a:rPr lang="hu-HU" dirty="0" err="1" smtClean="0">
                <a:effectLst/>
              </a:rPr>
              <a:t>isn’t</a:t>
            </a:r>
            <a:r>
              <a:rPr lang="hu-HU" dirty="0" smtClean="0">
                <a:effectLst/>
              </a:rPr>
              <a:t> </a:t>
            </a:r>
            <a:r>
              <a:rPr lang="hu-HU" dirty="0" err="1" smtClean="0">
                <a:effectLst/>
              </a:rPr>
              <a:t>the</a:t>
            </a:r>
            <a:r>
              <a:rPr lang="hu-HU" dirty="0" smtClean="0">
                <a:effectLst/>
              </a:rPr>
              <a:t> </a:t>
            </a:r>
            <a:r>
              <a:rPr lang="hu-HU" dirty="0" err="1" smtClean="0">
                <a:effectLst/>
              </a:rPr>
              <a:t>activity</a:t>
            </a:r>
            <a:r>
              <a:rPr lang="hu-HU" dirty="0" smtClean="0">
                <a:effectLst/>
              </a:rPr>
              <a:t> </a:t>
            </a:r>
            <a:r>
              <a:rPr lang="hu-HU" dirty="0" err="1" smtClean="0">
                <a:effectLst/>
              </a:rPr>
              <a:t>that</a:t>
            </a:r>
            <a:r>
              <a:rPr lang="hu-HU" dirty="0" smtClean="0">
                <a:effectLst/>
              </a:rPr>
              <a:t> </a:t>
            </a:r>
            <a:r>
              <a:rPr lang="hu-HU" dirty="0" err="1" smtClean="0">
                <a:effectLst/>
              </a:rPr>
              <a:t>we</a:t>
            </a:r>
            <a:r>
              <a:rPr lang="hu-HU" dirty="0" smtClean="0">
                <a:effectLst/>
              </a:rPr>
              <a:t> </a:t>
            </a:r>
            <a:r>
              <a:rPr lang="hu-HU" dirty="0" err="1" smtClean="0">
                <a:effectLst/>
              </a:rPr>
              <a:t>pay</a:t>
            </a:r>
            <a:r>
              <a:rPr lang="hu-HU" dirty="0" smtClean="0">
                <a:effectLst/>
              </a:rPr>
              <a:t> </a:t>
            </a:r>
            <a:r>
              <a:rPr lang="hu-HU" dirty="0" err="1" smtClean="0">
                <a:effectLst/>
              </a:rPr>
              <a:t>attention</a:t>
            </a:r>
            <a:r>
              <a:rPr lang="hu-HU" dirty="0" smtClean="0">
                <a:effectLst/>
              </a:rPr>
              <a:t> </a:t>
            </a:r>
            <a:r>
              <a:rPr lang="hu-HU" dirty="0" err="1" smtClean="0">
                <a:effectLst/>
              </a:rPr>
              <a:t>the</a:t>
            </a:r>
            <a:r>
              <a:rPr lang="hu-HU" dirty="0" smtClean="0">
                <a:effectLst/>
              </a:rPr>
              <a:t> most </a:t>
            </a:r>
            <a:r>
              <a:rPr lang="hu-HU" dirty="0" err="1" smtClean="0">
                <a:effectLst/>
              </a:rPr>
              <a:t>for</a:t>
            </a:r>
            <a:r>
              <a:rPr lang="hu-HU" dirty="0" smtClean="0">
                <a:effectLst/>
              </a:rPr>
              <a:t>. </a:t>
            </a:r>
            <a:endParaRPr lang="en-US" dirty="0" smtClean="0">
              <a:effectLst/>
            </a:endParaRPr>
          </a:p>
        </p:txBody>
      </p:sp>
      <p:grpSp>
        <p:nvGrpSpPr>
          <p:cNvPr id="6" name="Csoportba foglalás 5"/>
          <p:cNvGrpSpPr/>
          <p:nvPr/>
        </p:nvGrpSpPr>
        <p:grpSpPr>
          <a:xfrm>
            <a:off x="611560" y="5184655"/>
            <a:ext cx="7828501" cy="1015250"/>
            <a:chOff x="611560" y="5184655"/>
            <a:chExt cx="7828501" cy="1015250"/>
          </a:xfrm>
        </p:grpSpPr>
        <p:grpSp>
          <p:nvGrpSpPr>
            <p:cNvPr id="4" name="Csoportba foglalás 3"/>
            <p:cNvGrpSpPr/>
            <p:nvPr/>
          </p:nvGrpSpPr>
          <p:grpSpPr>
            <a:xfrm>
              <a:off x="611560" y="5184655"/>
              <a:ext cx="5569796" cy="1015250"/>
              <a:chOff x="611560" y="5184655"/>
              <a:chExt cx="5569796" cy="1015250"/>
            </a:xfrm>
          </p:grpSpPr>
          <p:pic>
            <p:nvPicPr>
              <p:cNvPr id="15" name="Picture 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11560" y="5199780"/>
                <a:ext cx="1333500" cy="10001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699792" y="5184655"/>
                <a:ext cx="1333500" cy="10001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716016" y="5184655"/>
                <a:ext cx="1465340" cy="9730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8" name="Picture 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7020272" y="5199780"/>
              <a:ext cx="1419789" cy="942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325426985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25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25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8928992" cy="36004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hu-HU" sz="1600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MezőStahl Mérnöki Iroda Kft. H-4233 Balkány Geszterédi út 1</a:t>
            </a:r>
            <a:r>
              <a:rPr lang="hu-HU" sz="1600" dirty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tel.: 00-36-42-561-093</a:t>
            </a:r>
          </a:p>
        </p:txBody>
      </p:sp>
      <p:cxnSp>
        <p:nvCxnSpPr>
          <p:cNvPr id="5" name="Egyenes összekötő 4"/>
          <p:cNvCxnSpPr/>
          <p:nvPr/>
        </p:nvCxnSpPr>
        <p:spPr>
          <a:xfrm>
            <a:off x="107504" y="548680"/>
            <a:ext cx="8856984" cy="0"/>
          </a:xfrm>
          <a:prstGeom prst="line">
            <a:avLst/>
          </a:prstGeom>
          <a:ln w="19050">
            <a:solidFill>
              <a:schemeClr val="bg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ím 1"/>
          <p:cNvSpPr txBox="1">
            <a:spLocks/>
          </p:cNvSpPr>
          <p:nvPr/>
        </p:nvSpPr>
        <p:spPr bwMode="auto">
          <a:xfrm>
            <a:off x="7127776" y="6569968"/>
            <a:ext cx="2016224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2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hu-HU" sz="1600" kern="0" dirty="0" err="1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www.mezostahl.hu</a:t>
            </a:r>
            <a:endParaRPr lang="hu-HU" sz="1600" kern="0" dirty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Alcím 2"/>
          <p:cNvSpPr txBox="1">
            <a:spLocks/>
          </p:cNvSpPr>
          <p:nvPr/>
        </p:nvSpPr>
        <p:spPr>
          <a:xfrm>
            <a:off x="215516" y="1988840"/>
            <a:ext cx="5724636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dirty="0" err="1" smtClean="0">
                <a:effectLst/>
              </a:rPr>
              <a:t>Our</a:t>
            </a:r>
            <a:r>
              <a:rPr lang="hu-HU" dirty="0" smtClean="0">
                <a:effectLst/>
              </a:rPr>
              <a:t> </a:t>
            </a:r>
            <a:r>
              <a:rPr lang="hu-HU" dirty="0" err="1" smtClean="0">
                <a:effectLst/>
              </a:rPr>
              <a:t>bigger</a:t>
            </a:r>
            <a:r>
              <a:rPr lang="hu-HU" dirty="0" smtClean="0">
                <a:effectLst/>
              </a:rPr>
              <a:t> </a:t>
            </a:r>
            <a:r>
              <a:rPr lang="hu-HU" dirty="0" err="1" smtClean="0">
                <a:effectLst/>
              </a:rPr>
              <a:t>jobs</a:t>
            </a:r>
            <a:endParaRPr lang="hu-HU" dirty="0">
              <a:effectLst/>
            </a:endParaRPr>
          </a:p>
        </p:txBody>
      </p:sp>
      <p:sp>
        <p:nvSpPr>
          <p:cNvPr id="14" name="Alcím 2"/>
          <p:cNvSpPr txBox="1">
            <a:spLocks/>
          </p:cNvSpPr>
          <p:nvPr/>
        </p:nvSpPr>
        <p:spPr>
          <a:xfrm>
            <a:off x="206388" y="3699685"/>
            <a:ext cx="864096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itchFamily="2" charset="2"/>
              <a:buChar char="§"/>
            </a:pPr>
            <a:r>
              <a:rPr lang="hu-HU" dirty="0" smtClean="0">
                <a:effectLst/>
              </a:rPr>
              <a:t>Benetton factory16 000m</a:t>
            </a:r>
            <a:r>
              <a:rPr lang="hu-HU" baseline="30000" dirty="0" smtClean="0">
                <a:effectLst/>
              </a:rPr>
              <a:t>2</a:t>
            </a:r>
          </a:p>
        </p:txBody>
      </p:sp>
      <p:grpSp>
        <p:nvGrpSpPr>
          <p:cNvPr id="4" name="Csoportba foglalás 3"/>
          <p:cNvGrpSpPr/>
          <p:nvPr/>
        </p:nvGrpSpPr>
        <p:grpSpPr>
          <a:xfrm>
            <a:off x="611560" y="5184655"/>
            <a:ext cx="7828501" cy="1000125"/>
            <a:chOff x="611560" y="5184655"/>
            <a:chExt cx="7828501" cy="1000125"/>
          </a:xfrm>
        </p:grpSpPr>
        <p:pic>
          <p:nvPicPr>
            <p:cNvPr id="15" name="Picture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611560" y="5256753"/>
              <a:ext cx="1333500" cy="885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2699792" y="5184655"/>
              <a:ext cx="1333500" cy="1000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4799968" y="5184655"/>
              <a:ext cx="1297436" cy="973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7020272" y="5207444"/>
              <a:ext cx="1419789" cy="92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Alcím 2"/>
          <p:cNvSpPr txBox="1">
            <a:spLocks/>
          </p:cNvSpPr>
          <p:nvPr/>
        </p:nvSpPr>
        <p:spPr>
          <a:xfrm>
            <a:off x="206388" y="3212976"/>
            <a:ext cx="864096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itchFamily="2" charset="2"/>
              <a:buChar char="§"/>
            </a:pPr>
            <a:r>
              <a:rPr lang="en-US" dirty="0" smtClean="0">
                <a:effectLst/>
              </a:rPr>
              <a:t>San </a:t>
            </a:r>
            <a:r>
              <a:rPr lang="en-US" dirty="0" err="1" smtClean="0">
                <a:effectLst/>
              </a:rPr>
              <a:t>Benedetto</a:t>
            </a:r>
            <a:r>
              <a:rPr lang="en-US" dirty="0" smtClean="0">
                <a:effectLst/>
              </a:rPr>
              <a:t> mineral water bottling </a:t>
            </a:r>
            <a:r>
              <a:rPr lang="hu-HU" dirty="0" smtClean="0">
                <a:effectLst/>
              </a:rPr>
              <a:t>10 000m</a:t>
            </a:r>
            <a:r>
              <a:rPr lang="hu-HU" baseline="30000" dirty="0" smtClean="0">
                <a:effectLst/>
              </a:rPr>
              <a:t>2</a:t>
            </a:r>
          </a:p>
        </p:txBody>
      </p:sp>
      <p:sp>
        <p:nvSpPr>
          <p:cNvPr id="20" name="Alcím 2"/>
          <p:cNvSpPr txBox="1">
            <a:spLocks/>
          </p:cNvSpPr>
          <p:nvPr/>
        </p:nvSpPr>
        <p:spPr>
          <a:xfrm>
            <a:off x="206388" y="2708920"/>
            <a:ext cx="864096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itchFamily="2" charset="2"/>
              <a:buChar char="§"/>
            </a:pPr>
            <a:r>
              <a:rPr lang="hu-HU" dirty="0" err="1" smtClean="0">
                <a:effectLst/>
              </a:rPr>
              <a:t>Auchan's</a:t>
            </a:r>
            <a:r>
              <a:rPr lang="hu-HU" dirty="0" smtClean="0">
                <a:effectLst/>
              </a:rPr>
              <a:t> </a:t>
            </a:r>
            <a:r>
              <a:rPr lang="hu-HU" dirty="0" err="1" smtClean="0">
                <a:effectLst/>
              </a:rPr>
              <a:t>logistics</a:t>
            </a:r>
            <a:r>
              <a:rPr lang="hu-HU" dirty="0" smtClean="0">
                <a:effectLst/>
              </a:rPr>
              <a:t> center 36 000m</a:t>
            </a:r>
            <a:r>
              <a:rPr lang="hu-HU" baseline="30000" dirty="0" smtClean="0">
                <a:effectLst/>
              </a:rPr>
              <a:t>2</a:t>
            </a:r>
          </a:p>
        </p:txBody>
      </p:sp>
      <p:sp>
        <p:nvSpPr>
          <p:cNvPr id="21" name="Alcím 2"/>
          <p:cNvSpPr txBox="1">
            <a:spLocks/>
          </p:cNvSpPr>
          <p:nvPr/>
        </p:nvSpPr>
        <p:spPr>
          <a:xfrm>
            <a:off x="206388" y="4221088"/>
            <a:ext cx="864096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itchFamily="2" charset="2"/>
              <a:buChar char="§"/>
            </a:pPr>
            <a:r>
              <a:rPr lang="hu-HU" dirty="0" err="1" smtClean="0">
                <a:effectLst/>
              </a:rPr>
              <a:t>Renovation</a:t>
            </a:r>
            <a:r>
              <a:rPr lang="hu-HU" dirty="0" smtClean="0">
                <a:effectLst/>
              </a:rPr>
              <a:t> of </a:t>
            </a:r>
            <a:r>
              <a:rPr lang="hu-HU" dirty="0" err="1" smtClean="0">
                <a:effectLst/>
              </a:rPr>
              <a:t>Sports</a:t>
            </a:r>
            <a:r>
              <a:rPr lang="hu-HU" dirty="0" smtClean="0">
                <a:effectLst/>
              </a:rPr>
              <a:t> Hall of </a:t>
            </a:r>
            <a:r>
              <a:rPr lang="hu-HU" dirty="0" err="1" smtClean="0">
                <a:effectLst/>
              </a:rPr>
              <a:t>Kecskemet</a:t>
            </a:r>
            <a:endParaRPr lang="hu-HU" baseline="30000" dirty="0" smtClean="0">
              <a:effectLst/>
            </a:endParaRPr>
          </a:p>
        </p:txBody>
      </p:sp>
      <p:pic>
        <p:nvPicPr>
          <p:cNvPr id="2052" name="Picture 4" descr="http://www.mezostahl.hu/hirm_kepek/s_0015-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3" y="692696"/>
            <a:ext cx="3384158" cy="25381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Alcím 2"/>
          <p:cNvSpPr txBox="1">
            <a:spLocks/>
          </p:cNvSpPr>
          <p:nvPr/>
        </p:nvSpPr>
        <p:spPr>
          <a:xfrm>
            <a:off x="251520" y="692696"/>
            <a:ext cx="3744416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Pct val="160000"/>
              <a:buFont typeface="Wingdings" pitchFamily="2" charset="2"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Steel Constructions</a:t>
            </a: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3601140"/>
      </p:ext>
    </p:extLst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9" grpId="0"/>
      <p:bldP spid="20" grpId="0"/>
      <p:bldP spid="21" grpId="0"/>
      <p:bldP spid="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8856984" cy="36004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hu-HU" sz="1600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MezőStahl Mérnöki Iroda Kft. H-4233 Balkány Geszterédi út 1</a:t>
            </a:r>
            <a:r>
              <a:rPr lang="hu-HU" sz="1600" dirty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tel.: 00-36-42-561-093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51520" y="692696"/>
            <a:ext cx="8640960" cy="504056"/>
          </a:xfrm>
        </p:spPr>
        <p:txBody>
          <a:bodyPr/>
          <a:lstStyle/>
          <a:p>
            <a:pPr algn="l"/>
            <a:r>
              <a:rPr lang="hu-HU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Planing</a:t>
            </a:r>
            <a:endParaRPr lang="hu-H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" name="Egyenes összekötő 4"/>
          <p:cNvCxnSpPr/>
          <p:nvPr/>
        </p:nvCxnSpPr>
        <p:spPr>
          <a:xfrm>
            <a:off x="107504" y="548680"/>
            <a:ext cx="8856984" cy="0"/>
          </a:xfrm>
          <a:prstGeom prst="line">
            <a:avLst/>
          </a:prstGeom>
          <a:ln w="19050">
            <a:solidFill>
              <a:schemeClr val="bg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ím 1"/>
          <p:cNvSpPr txBox="1">
            <a:spLocks/>
          </p:cNvSpPr>
          <p:nvPr/>
        </p:nvSpPr>
        <p:spPr bwMode="auto">
          <a:xfrm>
            <a:off x="7127776" y="6569968"/>
            <a:ext cx="2016224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2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hu-HU" sz="1600" kern="0" dirty="0" err="1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www.mezostahl.hu</a:t>
            </a:r>
            <a:endParaRPr lang="hu-HU" sz="1600" kern="0" dirty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Alcím 2"/>
          <p:cNvSpPr txBox="1">
            <a:spLocks/>
          </p:cNvSpPr>
          <p:nvPr/>
        </p:nvSpPr>
        <p:spPr>
          <a:xfrm>
            <a:off x="215516" y="1268760"/>
            <a:ext cx="5940660" cy="104411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Our projects are using computer to design a strong capacity. The production is accurate, transparent, and especially fast design phase is preceded by using various dedicated software. This is actually a response to modern demands.</a:t>
            </a:r>
            <a:endParaRPr lang="hu-HU" dirty="0"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Alcím 2"/>
          <p:cNvSpPr txBox="1">
            <a:spLocks/>
          </p:cNvSpPr>
          <p:nvPr/>
        </p:nvSpPr>
        <p:spPr>
          <a:xfrm>
            <a:off x="215516" y="2348934"/>
            <a:ext cx="8640960" cy="27363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effectLst/>
              </a:rPr>
              <a:t>The professional team used special machines rolling and cold-forming tools required for the manufacture of metal products design and manufacture is done within the company. </a:t>
            </a:r>
            <a:r>
              <a:rPr lang="hu-HU" dirty="0" err="1" smtClean="0">
                <a:effectLst/>
              </a:rPr>
              <a:t>For</a:t>
            </a:r>
            <a:r>
              <a:rPr lang="hu-HU" dirty="0" smtClean="0">
                <a:effectLst/>
              </a:rPr>
              <a:t> </a:t>
            </a:r>
            <a:r>
              <a:rPr lang="hu-HU" dirty="0" err="1" smtClean="0">
                <a:effectLst/>
              </a:rPr>
              <a:t>desinging</a:t>
            </a:r>
            <a:r>
              <a:rPr lang="hu-HU" dirty="0" smtClean="0">
                <a:effectLst/>
              </a:rPr>
              <a:t> </a:t>
            </a:r>
            <a:r>
              <a:rPr lang="hu-HU" dirty="0" err="1" smtClean="0">
                <a:effectLst/>
              </a:rPr>
              <a:t>we</a:t>
            </a:r>
            <a:r>
              <a:rPr lang="hu-HU" dirty="0" smtClean="0">
                <a:effectLst/>
              </a:rPr>
              <a:t> </a:t>
            </a:r>
            <a:r>
              <a:rPr lang="hu-HU" dirty="0" err="1" smtClean="0">
                <a:effectLst/>
              </a:rPr>
              <a:t>use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SolidWorks</a:t>
            </a:r>
            <a:r>
              <a:rPr lang="en-US" dirty="0" smtClean="0">
                <a:effectLst/>
              </a:rPr>
              <a:t> and </a:t>
            </a:r>
            <a:r>
              <a:rPr lang="en-US" dirty="0" err="1" smtClean="0">
                <a:effectLst/>
              </a:rPr>
              <a:t>AutoCad</a:t>
            </a:r>
            <a:r>
              <a:rPr lang="en-US" dirty="0" smtClean="0">
                <a:effectLst/>
              </a:rPr>
              <a:t> </a:t>
            </a:r>
            <a:r>
              <a:rPr lang="hu-HU" dirty="0" err="1" smtClean="0">
                <a:effectLst/>
              </a:rPr>
              <a:t>softwares</a:t>
            </a:r>
            <a:r>
              <a:rPr lang="hu-HU" dirty="0" smtClean="0">
                <a:effectLst/>
              </a:rPr>
              <a:t>. </a:t>
            </a:r>
            <a:r>
              <a:rPr lang="en-US" dirty="0" err="1" smtClean="0">
                <a:effectLst/>
              </a:rPr>
              <a:t>SolidWorks</a:t>
            </a:r>
            <a:r>
              <a:rPr lang="en-US" dirty="0" smtClean="0">
                <a:effectLst/>
              </a:rPr>
              <a:t> computer-aided design system allows complete assembly of lines and components </a:t>
            </a:r>
            <a:r>
              <a:rPr lang="hu-HU" dirty="0" err="1" smtClean="0">
                <a:effectLst/>
              </a:rPr>
              <a:t>that</a:t>
            </a:r>
            <a:r>
              <a:rPr lang="hu-HU" dirty="0" smtClean="0">
                <a:effectLst/>
              </a:rPr>
              <a:t> </a:t>
            </a:r>
            <a:r>
              <a:rPr lang="en-US" dirty="0" smtClean="0">
                <a:effectLst/>
              </a:rPr>
              <a:t>we apply</a:t>
            </a:r>
            <a:r>
              <a:rPr lang="hu-HU" dirty="0" smtClean="0">
                <a:effectLst/>
              </a:rPr>
              <a:t> </a:t>
            </a:r>
            <a:r>
              <a:rPr lang="hu-HU" dirty="0" err="1" smtClean="0">
                <a:effectLst/>
              </a:rPr>
              <a:t>are</a:t>
            </a:r>
            <a:r>
              <a:rPr lang="en-US" dirty="0" smtClean="0">
                <a:effectLst/>
              </a:rPr>
              <a:t> high standards modeled</a:t>
            </a:r>
            <a:r>
              <a:rPr lang="hu-HU" dirty="0" smtClean="0">
                <a:effectLst/>
              </a:rPr>
              <a:t>. </a:t>
            </a:r>
            <a:r>
              <a:rPr lang="en-US" dirty="0" err="1" smtClean="0">
                <a:effectLst/>
              </a:rPr>
              <a:t>SolidWorks</a:t>
            </a:r>
            <a:r>
              <a:rPr lang="en-US" dirty="0" smtClean="0">
                <a:effectLst/>
              </a:rPr>
              <a:t> assembly environment enables accurate modeling of parts to fit together.</a:t>
            </a:r>
            <a:endParaRPr lang="hu-HU" dirty="0">
              <a:effectLst/>
            </a:endParaRPr>
          </a:p>
        </p:txBody>
      </p:sp>
      <p:grpSp>
        <p:nvGrpSpPr>
          <p:cNvPr id="4" name="Csoportba foglalás 3"/>
          <p:cNvGrpSpPr/>
          <p:nvPr/>
        </p:nvGrpSpPr>
        <p:grpSpPr>
          <a:xfrm>
            <a:off x="467544" y="5208529"/>
            <a:ext cx="7891174" cy="897917"/>
            <a:chOff x="467544" y="5208529"/>
            <a:chExt cx="7891174" cy="897917"/>
          </a:xfrm>
        </p:grpSpPr>
        <p:pic>
          <p:nvPicPr>
            <p:cNvPr id="15" name="Picture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467544" y="5208529"/>
              <a:ext cx="1333500" cy="868033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2699792" y="5266483"/>
              <a:ext cx="1333500" cy="836468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4799968" y="5235940"/>
              <a:ext cx="1297436" cy="870506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7101614" y="5292966"/>
              <a:ext cx="1257104" cy="756455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157904" y="752722"/>
            <a:ext cx="2304256" cy="15601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9151278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868144" y="548680"/>
            <a:ext cx="2592287" cy="19442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8748972" cy="36004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hu-HU" sz="1600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MezőStahl Mérnöki Iroda Kft. H-4233 Balkány Geszterédi út 1</a:t>
            </a:r>
            <a:r>
              <a:rPr lang="hu-HU" sz="1600" dirty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tel.: 00-36-42-561-093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51520" y="692696"/>
            <a:ext cx="8640960" cy="504056"/>
          </a:xfrm>
        </p:spPr>
        <p:txBody>
          <a:bodyPr/>
          <a:lstStyle/>
          <a:p>
            <a:pPr algn="l"/>
            <a:r>
              <a:rPr lang="hu-HU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Chipping</a:t>
            </a:r>
            <a:endParaRPr lang="hu-H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" name="Egyenes összekötő 4"/>
          <p:cNvCxnSpPr/>
          <p:nvPr/>
        </p:nvCxnSpPr>
        <p:spPr>
          <a:xfrm>
            <a:off x="107504" y="548680"/>
            <a:ext cx="8856984" cy="0"/>
          </a:xfrm>
          <a:prstGeom prst="line">
            <a:avLst/>
          </a:prstGeom>
          <a:ln w="19050">
            <a:solidFill>
              <a:schemeClr val="bg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ím 1"/>
          <p:cNvSpPr txBox="1">
            <a:spLocks/>
          </p:cNvSpPr>
          <p:nvPr/>
        </p:nvSpPr>
        <p:spPr bwMode="auto">
          <a:xfrm>
            <a:off x="7127776" y="6569968"/>
            <a:ext cx="2016224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2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hu-HU" sz="1600" kern="0" dirty="0" err="1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www.mezostahl.hu</a:t>
            </a:r>
            <a:endParaRPr lang="hu-HU" sz="1600" kern="0" dirty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Alcím 2"/>
          <p:cNvSpPr txBox="1">
            <a:spLocks/>
          </p:cNvSpPr>
          <p:nvPr/>
        </p:nvSpPr>
        <p:spPr>
          <a:xfrm>
            <a:off x="215516" y="1268760"/>
            <a:ext cx="5076564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hu-HU" sz="1200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Our</a:t>
            </a:r>
            <a:r>
              <a:rPr lang="hu-HU" sz="12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chipping</a:t>
            </a:r>
            <a:r>
              <a:rPr lang="hu-HU" sz="12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department</a:t>
            </a:r>
            <a:r>
              <a:rPr lang="hu-HU" sz="12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hu-HU" sz="1200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according</a:t>
            </a:r>
            <a:r>
              <a:rPr lang="hu-HU" sz="12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own</a:t>
            </a:r>
            <a:r>
              <a:rPr lang="hu-HU" sz="12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desing</a:t>
            </a:r>
            <a:r>
              <a:rPr lang="hu-HU" sz="12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2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different cold-forming tools and devices</a:t>
            </a:r>
            <a:r>
              <a:rPr lang="hu-HU" sz="12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2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purpose machines we produce for  own use and production.</a:t>
            </a:r>
          </a:p>
        </p:txBody>
      </p:sp>
      <p:sp>
        <p:nvSpPr>
          <p:cNvPr id="14" name="Alcím 2"/>
          <p:cNvSpPr txBox="1">
            <a:spLocks/>
          </p:cNvSpPr>
          <p:nvPr/>
        </p:nvSpPr>
        <p:spPr>
          <a:xfrm>
            <a:off x="179512" y="2492896"/>
            <a:ext cx="8640960" cy="223219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70000"/>
              </a:lnSpc>
            </a:pPr>
            <a:r>
              <a:rPr lang="hu-HU" dirty="0" smtClean="0">
                <a:effectLst/>
              </a:rPr>
              <a:t>I</a:t>
            </a:r>
            <a:r>
              <a:rPr lang="en-US" dirty="0" smtClean="0">
                <a:effectLst/>
              </a:rPr>
              <a:t>n 1999, we were able to develop a modern c</a:t>
            </a:r>
            <a:r>
              <a:rPr lang="hu-HU" dirty="0" err="1" smtClean="0">
                <a:effectLst/>
              </a:rPr>
              <a:t>hipping</a:t>
            </a:r>
            <a:r>
              <a:rPr lang="en-US" dirty="0" smtClean="0">
                <a:effectLst/>
              </a:rPr>
              <a:t> plant.</a:t>
            </a:r>
            <a:r>
              <a:rPr lang="hu-HU" dirty="0" smtClean="0">
                <a:effectLst/>
              </a:rPr>
              <a:t> </a:t>
            </a:r>
            <a:r>
              <a:rPr lang="en-US" dirty="0" smtClean="0">
                <a:effectLst/>
              </a:rPr>
              <a:t>For further development, we managed to obtain all the metal cutting machine, which is required in today's modern mechanical engineering and tool and </a:t>
            </a:r>
            <a:r>
              <a:rPr lang="hu-HU" dirty="0" err="1" smtClean="0">
                <a:effectLst/>
              </a:rPr>
              <a:t>device</a:t>
            </a:r>
            <a:r>
              <a:rPr lang="hu-HU" dirty="0" smtClean="0">
                <a:effectLst/>
              </a:rPr>
              <a:t> </a:t>
            </a:r>
            <a:r>
              <a:rPr lang="en-US" dirty="0" smtClean="0">
                <a:effectLst/>
              </a:rPr>
              <a:t>manufacturing.</a:t>
            </a:r>
            <a:r>
              <a:rPr lang="hu-HU" dirty="0" smtClean="0">
                <a:effectLst/>
              </a:rPr>
              <a:t> </a:t>
            </a:r>
            <a:r>
              <a:rPr lang="hu-HU" dirty="0" err="1" smtClean="0">
                <a:effectLst/>
              </a:rPr>
              <a:t>In</a:t>
            </a:r>
            <a:r>
              <a:rPr lang="hu-HU" dirty="0" smtClean="0">
                <a:effectLst/>
              </a:rPr>
              <a:t> </a:t>
            </a:r>
            <a:r>
              <a:rPr lang="hu-HU" dirty="0" err="1" smtClean="0">
                <a:effectLst/>
              </a:rPr>
              <a:t>our</a:t>
            </a:r>
            <a:r>
              <a:rPr lang="hu-HU" dirty="0" smtClean="0">
                <a:solidFill>
                  <a:srgbClr val="FF0000"/>
                </a:solidFill>
                <a:effectLst/>
              </a:rPr>
              <a:t> </a:t>
            </a:r>
            <a:r>
              <a:rPr lang="hu-HU" dirty="0" err="1" smtClean="0">
                <a:effectLst/>
              </a:rPr>
              <a:t>chipping</a:t>
            </a:r>
            <a:r>
              <a:rPr lang="hu-HU" dirty="0" smtClean="0">
                <a:effectLst/>
              </a:rPr>
              <a:t> </a:t>
            </a:r>
            <a:r>
              <a:rPr lang="hu-HU" dirty="0" err="1" smtClean="0">
                <a:effectLst/>
              </a:rPr>
              <a:t>plant</a:t>
            </a:r>
            <a:r>
              <a:rPr lang="hu-HU" dirty="0" smtClean="0">
                <a:effectLst/>
              </a:rPr>
              <a:t> </a:t>
            </a:r>
            <a:r>
              <a:rPr lang="hu-HU" dirty="0" err="1" smtClean="0">
                <a:effectLst/>
              </a:rPr>
              <a:t>we</a:t>
            </a:r>
            <a:r>
              <a:rPr lang="hu-HU" dirty="0" smtClean="0">
                <a:effectLst/>
              </a:rPr>
              <a:t> </a:t>
            </a:r>
            <a:r>
              <a:rPr lang="hu-HU" dirty="0" err="1" smtClean="0">
                <a:effectLst/>
              </a:rPr>
              <a:t>make</a:t>
            </a:r>
            <a:r>
              <a:rPr lang="hu-HU" dirty="0" smtClean="0">
                <a:effectLst/>
              </a:rPr>
              <a:t> </a:t>
            </a:r>
            <a:r>
              <a:rPr lang="hu-HU" dirty="0" err="1" smtClean="0">
                <a:effectLst/>
              </a:rPr>
              <a:t>unique</a:t>
            </a:r>
            <a:r>
              <a:rPr lang="hu-HU" dirty="0" smtClean="0">
                <a:effectLst/>
              </a:rPr>
              <a:t> </a:t>
            </a:r>
            <a:r>
              <a:rPr lang="hu-HU" dirty="0" err="1" smtClean="0">
                <a:effectLst/>
              </a:rPr>
              <a:t>parts</a:t>
            </a:r>
            <a:r>
              <a:rPr lang="hu-HU" dirty="0" smtClean="0">
                <a:effectLst/>
              </a:rPr>
              <a:t> </a:t>
            </a:r>
            <a:r>
              <a:rPr lang="hu-HU" dirty="0" err="1" smtClean="0">
                <a:effectLst/>
              </a:rPr>
              <a:t>by</a:t>
            </a:r>
            <a:r>
              <a:rPr lang="hu-HU" dirty="0" smtClean="0">
                <a:solidFill>
                  <a:srgbClr val="FF0000"/>
                </a:solidFill>
                <a:effectLst/>
              </a:rPr>
              <a:t> </a:t>
            </a:r>
            <a:r>
              <a:rPr lang="hu-HU" dirty="0" err="1" smtClean="0">
                <a:effectLst/>
              </a:rPr>
              <a:t>their</a:t>
            </a:r>
            <a:r>
              <a:rPr lang="hu-HU" dirty="0" smtClean="0">
                <a:effectLst/>
              </a:rPr>
              <a:t> </a:t>
            </a:r>
            <a:r>
              <a:rPr lang="hu-HU" dirty="0" err="1" smtClean="0">
                <a:effectLst/>
              </a:rPr>
              <a:t>own</a:t>
            </a:r>
            <a:r>
              <a:rPr lang="hu-HU" dirty="0" smtClean="0">
                <a:effectLst/>
              </a:rPr>
              <a:t> design. </a:t>
            </a:r>
            <a:r>
              <a:rPr lang="en-US" dirty="0" smtClean="0">
                <a:effectLst/>
              </a:rPr>
              <a:t>In all cases, </a:t>
            </a:r>
            <a:r>
              <a:rPr lang="hu-HU" dirty="0" err="1" smtClean="0">
                <a:effectLst/>
              </a:rPr>
              <a:t>all</a:t>
            </a:r>
            <a:r>
              <a:rPr lang="hu-HU" dirty="0" smtClean="0">
                <a:effectLst/>
              </a:rPr>
              <a:t> </a:t>
            </a:r>
            <a:r>
              <a:rPr lang="en-US" dirty="0" smtClean="0">
                <a:effectLst/>
              </a:rPr>
              <a:t>parts are subjected to strict quality control. The tool production, in addition to the traditional cutting machines available consists of two wire EDM, an EDM machine and a CNC lathe.</a:t>
            </a:r>
            <a:endParaRPr lang="hu-HU" dirty="0" smtClean="0">
              <a:effectLst/>
            </a:endParaRPr>
          </a:p>
          <a:p>
            <a:pPr algn="just">
              <a:lnSpc>
                <a:spcPct val="170000"/>
              </a:lnSpc>
            </a:pPr>
            <a:r>
              <a:rPr lang="hu-HU" dirty="0" err="1" smtClean="0">
                <a:effectLst/>
              </a:rPr>
              <a:t>Last</a:t>
            </a:r>
            <a:r>
              <a:rPr lang="hu-HU" dirty="0" smtClean="0">
                <a:effectLst/>
              </a:rPr>
              <a:t> </a:t>
            </a:r>
            <a:r>
              <a:rPr lang="hu-HU" dirty="0" err="1" smtClean="0">
                <a:effectLst/>
              </a:rPr>
              <a:t>years</a:t>
            </a:r>
            <a:r>
              <a:rPr lang="hu-HU" dirty="0" smtClean="0">
                <a:effectLst/>
              </a:rPr>
              <a:t> </a:t>
            </a:r>
            <a:r>
              <a:rPr lang="hu-HU" dirty="0" err="1" smtClean="0">
                <a:effectLst/>
              </a:rPr>
              <a:t>we</a:t>
            </a:r>
            <a:r>
              <a:rPr lang="hu-HU" dirty="0" smtClean="0">
                <a:effectLst/>
              </a:rPr>
              <a:t> </a:t>
            </a:r>
            <a:r>
              <a:rPr lang="hu-HU" dirty="0" err="1" smtClean="0">
                <a:effectLst/>
              </a:rPr>
              <a:t>invested</a:t>
            </a:r>
            <a:r>
              <a:rPr lang="hu-HU" dirty="0" smtClean="0">
                <a:effectLst/>
              </a:rPr>
              <a:t> </a:t>
            </a:r>
            <a:r>
              <a:rPr lang="hu-HU" dirty="0" err="1" smtClean="0">
                <a:effectLst/>
              </a:rPr>
              <a:t>in</a:t>
            </a:r>
            <a:r>
              <a:rPr lang="hu-HU" dirty="0" smtClean="0">
                <a:effectLst/>
              </a:rPr>
              <a:t> a HAAS VM 6 </a:t>
            </a:r>
            <a:r>
              <a:rPr lang="hu-HU" dirty="0" err="1" smtClean="0">
                <a:effectLst/>
              </a:rPr>
              <a:t>machining</a:t>
            </a:r>
            <a:r>
              <a:rPr lang="hu-HU" dirty="0" smtClean="0">
                <a:effectLst/>
              </a:rPr>
              <a:t> center.</a:t>
            </a:r>
            <a:endParaRPr lang="hu-HU" dirty="0">
              <a:effectLst/>
            </a:endParaRPr>
          </a:p>
        </p:txBody>
      </p:sp>
      <p:grpSp>
        <p:nvGrpSpPr>
          <p:cNvPr id="4" name="Csoportba foglalás 3"/>
          <p:cNvGrpSpPr/>
          <p:nvPr/>
        </p:nvGrpSpPr>
        <p:grpSpPr>
          <a:xfrm>
            <a:off x="467544" y="5142483"/>
            <a:ext cx="7891174" cy="1015249"/>
            <a:chOff x="467544" y="5142483"/>
            <a:chExt cx="7891174" cy="1015249"/>
          </a:xfrm>
        </p:grpSpPr>
        <p:pic>
          <p:nvPicPr>
            <p:cNvPr id="15" name="Picture 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467544" y="5142483"/>
              <a:ext cx="1333500" cy="1000125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4799968" y="5184655"/>
              <a:ext cx="1297436" cy="973077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7101614" y="5199780"/>
              <a:ext cx="1257104" cy="942828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Kép 15" descr="DSCF492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14612" y="5125653"/>
            <a:ext cx="1428760" cy="107157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21459689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8748972" cy="36004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hu-HU" sz="1600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MezőStahl Mérnöki Iroda Kft. H-4233 Balkány Geszterédi út 1</a:t>
            </a:r>
            <a:r>
              <a:rPr lang="hu-HU" sz="1600" dirty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tel.: 00-36-42-561-093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51520" y="692696"/>
            <a:ext cx="8640960" cy="504056"/>
          </a:xfrm>
        </p:spPr>
        <p:txBody>
          <a:bodyPr/>
          <a:lstStyle/>
          <a:p>
            <a:pPr algn="l"/>
            <a:r>
              <a:rPr lang="hu-HU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Tool</a:t>
            </a:r>
            <a:r>
              <a:rPr lang="hu-H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Design and </a:t>
            </a:r>
            <a:r>
              <a:rPr lang="hu-HU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Construction</a:t>
            </a:r>
            <a:endParaRPr lang="hu-H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" name="Egyenes összekötő 4"/>
          <p:cNvCxnSpPr/>
          <p:nvPr/>
        </p:nvCxnSpPr>
        <p:spPr>
          <a:xfrm>
            <a:off x="107504" y="548680"/>
            <a:ext cx="8856984" cy="0"/>
          </a:xfrm>
          <a:prstGeom prst="line">
            <a:avLst/>
          </a:prstGeom>
          <a:ln w="19050">
            <a:solidFill>
              <a:schemeClr val="bg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ím 1"/>
          <p:cNvSpPr txBox="1">
            <a:spLocks/>
          </p:cNvSpPr>
          <p:nvPr/>
        </p:nvSpPr>
        <p:spPr bwMode="auto">
          <a:xfrm>
            <a:off x="7127776" y="6569968"/>
            <a:ext cx="2016224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2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hu-HU" sz="1600" kern="0" dirty="0" err="1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www.mezostahl.hu</a:t>
            </a:r>
            <a:endParaRPr lang="hu-HU" sz="1600" kern="0" dirty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Alcím 2"/>
          <p:cNvSpPr txBox="1">
            <a:spLocks/>
          </p:cNvSpPr>
          <p:nvPr/>
        </p:nvSpPr>
        <p:spPr>
          <a:xfrm>
            <a:off x="215516" y="1268759"/>
            <a:ext cx="5076564" cy="1872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hu-HU" sz="1200" b="1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For</a:t>
            </a:r>
            <a:r>
              <a:rPr lang="hu-HU" sz="1200" b="1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t</a:t>
            </a:r>
            <a:r>
              <a:rPr lang="en-US" sz="1200" b="1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he tool design </a:t>
            </a:r>
            <a:r>
              <a:rPr lang="hu-HU" sz="1200" b="1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our</a:t>
            </a:r>
            <a:r>
              <a:rPr lang="hu-HU" sz="1200" b="1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200" b="1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engineer performed </a:t>
            </a:r>
            <a:r>
              <a:rPr lang="en-US" sz="1200" b="1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AutoCad</a:t>
            </a:r>
            <a:r>
              <a:rPr lang="en-US" sz="1200" b="1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and </a:t>
            </a:r>
            <a:r>
              <a:rPr lang="en-US" sz="1200" b="1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Solidworks</a:t>
            </a:r>
            <a:r>
              <a:rPr lang="en-US" sz="1200" b="1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software</a:t>
            </a:r>
            <a:r>
              <a:rPr lang="hu-HU" sz="1200" b="1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s. </a:t>
            </a:r>
            <a:r>
              <a:rPr lang="hu-HU" sz="1200" b="1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For</a:t>
            </a:r>
            <a:r>
              <a:rPr lang="hu-HU" sz="1200" b="1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b="1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our</a:t>
            </a:r>
            <a:r>
              <a:rPr lang="hu-HU" sz="1200" b="1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b="1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tools</a:t>
            </a:r>
            <a:r>
              <a:rPr lang="hu-HU" sz="1200" b="1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w</a:t>
            </a:r>
            <a:r>
              <a:rPr lang="en-US" sz="1200" b="1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e use several tool</a:t>
            </a:r>
            <a:r>
              <a:rPr lang="hu-HU" sz="1200" b="1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part</a:t>
            </a:r>
            <a:r>
              <a:rPr lang="en-US" sz="1200" b="1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manufacturer's products in European firms, such as</a:t>
            </a:r>
            <a:r>
              <a:rPr lang="hu-HU" sz="1200" b="1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en-US" sz="1200" b="1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200" b="1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Hasco</a:t>
            </a:r>
            <a:r>
              <a:rPr lang="en-US" sz="1200" b="1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, Kern, </a:t>
            </a:r>
            <a:r>
              <a:rPr lang="en-US" sz="1200" b="1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Strack</a:t>
            </a:r>
            <a:r>
              <a:rPr lang="en-US" sz="1200" b="1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, and we use only high quality materials. We prepared the 400th self-designed </a:t>
            </a:r>
            <a:r>
              <a:rPr lang="hu-HU" sz="1200" b="1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tool</a:t>
            </a:r>
            <a:r>
              <a:rPr lang="en-US" sz="1200" b="1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200" b="1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in</a:t>
            </a:r>
            <a:r>
              <a:rPr lang="en-US" sz="1200" b="1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the beginning of the year 2016</a:t>
            </a:r>
            <a:r>
              <a:rPr lang="hu-HU" sz="1200" b="1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hu-HU" sz="1200" dirty="0"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 descr="D:\Honlap 2015\Szerszámkészítés\IMAG082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66" r="17611" b="17026"/>
          <a:stretch/>
        </p:blipFill>
        <p:spPr bwMode="auto">
          <a:xfrm>
            <a:off x="6202417" y="1412776"/>
            <a:ext cx="2095535" cy="1491824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Honlap 2015\Szerszámkészítés\IMAG02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638" y="3429000"/>
            <a:ext cx="1434099" cy="1080000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Honlap 2015\Szerszámkészítés\Extruder szerszám gyártás\IMAG07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5" y="3429120"/>
            <a:ext cx="1932886" cy="1080000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Honlap 2015\Szerszámkészítés\IMAG039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5841" y="3429000"/>
            <a:ext cx="1435221" cy="1080000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Honlap 2015\Szerszámkészítés\IMAG026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3678" y="3429120"/>
            <a:ext cx="1434098" cy="1080000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Honlap 2015\Szerszámkészítés\akusztikus lengokengyel szp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0727" y="5188605"/>
            <a:ext cx="1440000" cy="1080000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Honlap 2015\Szerszámkészítés\IMAG0638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6184"/>
          <a:stretch/>
        </p:blipFill>
        <p:spPr bwMode="auto">
          <a:xfrm>
            <a:off x="239638" y="5188605"/>
            <a:ext cx="1620071" cy="1080000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Honlap 2015\Szerszámkészítés\IMAG0640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65" r="13908"/>
          <a:stretch/>
        </p:blipFill>
        <p:spPr bwMode="auto">
          <a:xfrm>
            <a:off x="7127776" y="5184861"/>
            <a:ext cx="1556506" cy="1080000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Honlap 2015\Szerszámkészítés\Extruder szerszám gyártás\Redonylec extruder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0787"/>
          <a:stretch/>
        </p:blipFill>
        <p:spPr bwMode="auto">
          <a:xfrm>
            <a:off x="7465216" y="3410947"/>
            <a:ext cx="134134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Honlap 2015\Szerszámkészítés\Extruder szerszám gyártás\IMAG083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184861"/>
            <a:ext cx="1932632" cy="1080000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9988137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9001000" cy="36004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hu-HU" sz="1600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MezőStahl Mérnöki Iroda Kft. H-4233 Balkány Geszterédi út 1</a:t>
            </a:r>
            <a:r>
              <a:rPr lang="hu-HU" sz="1600" dirty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tel.: 00-36-42-561-093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51520" y="692696"/>
            <a:ext cx="8640960" cy="504056"/>
          </a:xfrm>
        </p:spPr>
        <p:txBody>
          <a:bodyPr/>
          <a:lstStyle/>
          <a:p>
            <a:pPr algn="l"/>
            <a:r>
              <a:rPr lang="hu-HU" b="1" dirty="0" err="1" smtClean="0"/>
              <a:t>Purpose</a:t>
            </a:r>
            <a:r>
              <a:rPr lang="hu-HU" b="1" dirty="0" smtClean="0"/>
              <a:t> </a:t>
            </a:r>
            <a:r>
              <a:rPr lang="hu-HU" b="1" dirty="0" err="1" smtClean="0"/>
              <a:t>machines</a:t>
            </a:r>
            <a:endParaRPr lang="hu-HU" b="1" dirty="0"/>
          </a:p>
        </p:txBody>
      </p:sp>
      <p:cxnSp>
        <p:nvCxnSpPr>
          <p:cNvPr id="5" name="Egyenes összekötő 4"/>
          <p:cNvCxnSpPr/>
          <p:nvPr/>
        </p:nvCxnSpPr>
        <p:spPr>
          <a:xfrm>
            <a:off x="107504" y="548680"/>
            <a:ext cx="8856984" cy="0"/>
          </a:xfrm>
          <a:prstGeom prst="line">
            <a:avLst/>
          </a:prstGeom>
          <a:ln w="19050">
            <a:solidFill>
              <a:schemeClr val="bg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ím 1"/>
          <p:cNvSpPr txBox="1">
            <a:spLocks/>
          </p:cNvSpPr>
          <p:nvPr/>
        </p:nvSpPr>
        <p:spPr bwMode="auto">
          <a:xfrm>
            <a:off x="7127776" y="6569968"/>
            <a:ext cx="2016224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2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hu-HU" sz="1600" kern="0" dirty="0" err="1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www.mezostahl.hu</a:t>
            </a:r>
            <a:endParaRPr lang="hu-HU" sz="1600" kern="0" dirty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Alcím 2"/>
          <p:cNvSpPr txBox="1">
            <a:spLocks/>
          </p:cNvSpPr>
          <p:nvPr/>
        </p:nvSpPr>
        <p:spPr>
          <a:xfrm>
            <a:off x="251520" y="1412776"/>
            <a:ext cx="5197166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 smtClean="0">
                <a:effectLst/>
              </a:rPr>
              <a:t>We take the philosophy that we can be manufactured in-house, such as roll</a:t>
            </a:r>
            <a:r>
              <a:rPr lang="hu-HU" sz="1600" dirty="0" smtClean="0">
                <a:effectLst/>
              </a:rPr>
              <a:t> </a:t>
            </a:r>
            <a:r>
              <a:rPr lang="hu-HU" sz="1600" dirty="0" err="1" smtClean="0">
                <a:effectLst/>
              </a:rPr>
              <a:t>formings</a:t>
            </a:r>
            <a:r>
              <a:rPr lang="en-US" sz="1600" dirty="0" smtClean="0">
                <a:effectLst/>
              </a:rPr>
              <a:t> and </a:t>
            </a:r>
            <a:r>
              <a:rPr lang="hu-HU" sz="1600" dirty="0" err="1" smtClean="0">
                <a:effectLst/>
              </a:rPr>
              <a:t>purpose</a:t>
            </a:r>
            <a:r>
              <a:rPr lang="en-US" sz="1600" dirty="0" smtClean="0">
                <a:effectLst/>
              </a:rPr>
              <a:t> machine production within 90% of the company, from design manufacturing to the controller. Over the years, six </a:t>
            </a:r>
            <a:r>
              <a:rPr lang="hu-HU" sz="1600" dirty="0" smtClean="0">
                <a:effectLst/>
              </a:rPr>
              <a:t>roll </a:t>
            </a:r>
            <a:r>
              <a:rPr lang="hu-HU" sz="1600" dirty="0" err="1" smtClean="0">
                <a:effectLst/>
              </a:rPr>
              <a:t>forming</a:t>
            </a:r>
            <a:r>
              <a:rPr lang="hu-HU" sz="1600" dirty="0" smtClean="0">
                <a:effectLst/>
              </a:rPr>
              <a:t> </a:t>
            </a:r>
            <a:r>
              <a:rPr lang="hu-HU" sz="1600" dirty="0" err="1" smtClean="0">
                <a:effectLst/>
              </a:rPr>
              <a:t>lines</a:t>
            </a:r>
            <a:r>
              <a:rPr lang="hu-HU" sz="1600" dirty="0" smtClean="0">
                <a:effectLst/>
              </a:rPr>
              <a:t> </a:t>
            </a:r>
            <a:r>
              <a:rPr lang="en-US" sz="1600" dirty="0" smtClean="0">
                <a:effectLst/>
              </a:rPr>
              <a:t>and </a:t>
            </a:r>
            <a:r>
              <a:rPr lang="hu-HU" sz="1600" dirty="0" smtClean="0">
                <a:effectLst/>
              </a:rPr>
              <a:t>a </a:t>
            </a:r>
            <a:r>
              <a:rPr lang="en-US" sz="1600" dirty="0" smtClean="0">
                <a:effectLst/>
              </a:rPr>
              <a:t>splitting machine manufactured.</a:t>
            </a:r>
            <a:endParaRPr lang="hu-HU" sz="1600" dirty="0">
              <a:effectLst/>
            </a:endParaRPr>
          </a:p>
        </p:txBody>
      </p:sp>
      <p:grpSp>
        <p:nvGrpSpPr>
          <p:cNvPr id="4" name="Csoportba foglalás 3"/>
          <p:cNvGrpSpPr/>
          <p:nvPr/>
        </p:nvGrpSpPr>
        <p:grpSpPr>
          <a:xfrm>
            <a:off x="5911094" y="908960"/>
            <a:ext cx="3029568" cy="3564156"/>
            <a:chOff x="5934920" y="1448900"/>
            <a:chExt cx="3029568" cy="3564156"/>
          </a:xfrm>
        </p:grpSpPr>
        <p:pic>
          <p:nvPicPr>
            <p:cNvPr id="23" name="MRF700-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5940152" y="1484904"/>
              <a:ext cx="1440000" cy="1080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pic>
        <p:pic>
          <p:nvPicPr>
            <p:cNvPr id="25" name="MRF700-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5934920" y="2708920"/>
              <a:ext cx="1440001" cy="1080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pic>
        <p:pic>
          <p:nvPicPr>
            <p:cNvPr id="29" name="MRF700-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7500662" y="1448900"/>
              <a:ext cx="1440000" cy="1080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pic>
        <p:pic>
          <p:nvPicPr>
            <p:cNvPr id="18" name="Picture 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7504231" y="2708920"/>
              <a:ext cx="1440000" cy="1080000"/>
            </a:xfrm>
            <a:prstGeom prst="rect">
              <a:avLst/>
            </a:prstGeom>
            <a:ln w="127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D:\Honlap 2013\Hasítás\hasitás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488" y="3933056"/>
              <a:ext cx="1440000" cy="108000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Alcím 2"/>
          <p:cNvSpPr txBox="1">
            <a:spLocks/>
          </p:cNvSpPr>
          <p:nvPr/>
        </p:nvSpPr>
        <p:spPr>
          <a:xfrm>
            <a:off x="251520" y="3645024"/>
            <a:ext cx="5197166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 smtClean="0">
                <a:effectLst/>
              </a:rPr>
              <a:t>In addition to complete </a:t>
            </a:r>
            <a:r>
              <a:rPr lang="hu-HU" sz="1600" dirty="0" err="1" smtClean="0">
                <a:effectLst/>
              </a:rPr>
              <a:t>machines</a:t>
            </a:r>
            <a:r>
              <a:rPr lang="hu-HU" sz="1600" dirty="0" smtClean="0">
                <a:effectLst/>
              </a:rPr>
              <a:t>,</a:t>
            </a:r>
            <a:r>
              <a:rPr lang="en-US" sz="1600" dirty="0" smtClean="0">
                <a:effectLst/>
              </a:rPr>
              <a:t> </a:t>
            </a:r>
            <a:r>
              <a:rPr lang="hu-HU" sz="1600" dirty="0" err="1" smtClean="0">
                <a:effectLst/>
              </a:rPr>
              <a:t>we</a:t>
            </a:r>
            <a:r>
              <a:rPr lang="hu-HU" sz="1600" dirty="0" smtClean="0">
                <a:effectLst/>
              </a:rPr>
              <a:t> </a:t>
            </a:r>
            <a:r>
              <a:rPr lang="hu-HU" sz="1600" dirty="0" err="1" smtClean="0">
                <a:effectLst/>
              </a:rPr>
              <a:t>produce</a:t>
            </a:r>
            <a:r>
              <a:rPr lang="hu-HU" sz="1600" dirty="0" smtClean="0">
                <a:effectLst/>
              </a:rPr>
              <a:t> </a:t>
            </a:r>
            <a:r>
              <a:rPr lang="hu-HU" sz="1600" dirty="0" err="1" smtClean="0">
                <a:effectLst/>
              </a:rPr>
              <a:t>target</a:t>
            </a:r>
            <a:r>
              <a:rPr lang="hu-HU" sz="1600" dirty="0" smtClean="0">
                <a:effectLst/>
              </a:rPr>
              <a:t> </a:t>
            </a:r>
            <a:r>
              <a:rPr lang="hu-HU" sz="1600" dirty="0" err="1" smtClean="0">
                <a:effectLst/>
              </a:rPr>
              <a:t>machines</a:t>
            </a:r>
            <a:r>
              <a:rPr lang="hu-HU" sz="1600" dirty="0" smtClean="0">
                <a:effectLst/>
              </a:rPr>
              <a:t> </a:t>
            </a:r>
            <a:r>
              <a:rPr lang="hu-HU" sz="1600" dirty="0" err="1" smtClean="0">
                <a:effectLst/>
              </a:rPr>
              <a:t>for</a:t>
            </a:r>
            <a:r>
              <a:rPr lang="hu-HU" sz="1600" dirty="0" smtClean="0">
                <a:effectLst/>
              </a:rPr>
              <a:t> </a:t>
            </a:r>
            <a:r>
              <a:rPr lang="hu-HU" sz="1600" dirty="0" err="1" smtClean="0">
                <a:effectLst/>
              </a:rPr>
              <a:t>our</a:t>
            </a:r>
            <a:r>
              <a:rPr lang="hu-HU" sz="1600" dirty="0" smtClean="0">
                <a:effectLst/>
              </a:rPr>
              <a:t> </a:t>
            </a:r>
            <a:r>
              <a:rPr lang="hu-HU" sz="1600" dirty="0" err="1" smtClean="0">
                <a:effectLst/>
              </a:rPr>
              <a:t>manufacturing</a:t>
            </a:r>
            <a:r>
              <a:rPr lang="hu-HU" sz="1600" dirty="0" smtClean="0">
                <a:effectLst/>
              </a:rPr>
              <a:t>. </a:t>
            </a:r>
            <a:r>
              <a:rPr lang="hu-HU" sz="1600" dirty="0" err="1" smtClean="0">
                <a:effectLst/>
              </a:rPr>
              <a:t>We</a:t>
            </a:r>
            <a:r>
              <a:rPr lang="en-US" sz="1600" dirty="0" smtClean="0">
                <a:effectLst/>
              </a:rPr>
              <a:t> have been trying to eliminate the human factor in the operation of the machine design phase, that is </a:t>
            </a:r>
            <a:r>
              <a:rPr lang="hu-HU" sz="1600" dirty="0" err="1" smtClean="0">
                <a:effectLst/>
              </a:rPr>
              <a:t>for</a:t>
            </a:r>
            <a:r>
              <a:rPr lang="hu-HU" sz="1600" dirty="0" smtClean="0">
                <a:effectLst/>
              </a:rPr>
              <a:t> </a:t>
            </a:r>
            <a:r>
              <a:rPr lang="hu-HU" sz="1600" dirty="0" err="1" smtClean="0">
                <a:effectLst/>
              </a:rPr>
              <a:t>automating</a:t>
            </a:r>
            <a:r>
              <a:rPr lang="hu-HU" sz="1600" dirty="0" smtClean="0">
                <a:effectLst/>
              </a:rPr>
              <a:t> </a:t>
            </a:r>
            <a:r>
              <a:rPr lang="en-US" sz="1600" dirty="0" smtClean="0">
                <a:effectLst/>
              </a:rPr>
              <a:t>as much as possible.</a:t>
            </a:r>
            <a:endParaRPr lang="hu-HU" sz="1600" dirty="0">
              <a:effectLst/>
            </a:endParaRPr>
          </a:p>
        </p:txBody>
      </p:sp>
      <p:grpSp>
        <p:nvGrpSpPr>
          <p:cNvPr id="14" name="Csoportba foglalás 13"/>
          <p:cNvGrpSpPr/>
          <p:nvPr/>
        </p:nvGrpSpPr>
        <p:grpSpPr>
          <a:xfrm>
            <a:off x="395536" y="5129968"/>
            <a:ext cx="8255204" cy="1467224"/>
            <a:chOff x="395536" y="5129968"/>
            <a:chExt cx="8255204" cy="1467224"/>
          </a:xfrm>
        </p:grpSpPr>
        <p:pic>
          <p:nvPicPr>
            <p:cNvPr id="15" name="Picture 2" descr="D:\fffffffffffffffff\IMAG0021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5129968"/>
              <a:ext cx="2558919" cy="144000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3" descr="D:\fffffffffffffffff\IMAG0019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5129968"/>
              <a:ext cx="2558919" cy="144000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D:\fffffffffffffffff\VIDEO0019_0001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9564" y="5157192"/>
              <a:ext cx="2541176" cy="144000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37874019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51620" y="116632"/>
            <a:ext cx="6768752" cy="36004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hu-HU" sz="1600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MezőStahl Mérnöki Iroda Kft. H-4233 Balkány Geszterédi út 1.</a:t>
            </a:r>
            <a:endParaRPr lang="hu-HU" sz="1600" dirty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51520" y="692696"/>
            <a:ext cx="8640960" cy="504056"/>
          </a:xfrm>
        </p:spPr>
        <p:txBody>
          <a:bodyPr/>
          <a:lstStyle/>
          <a:p>
            <a:pPr algn="l"/>
            <a:r>
              <a:rPr lang="hu-H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Roll </a:t>
            </a:r>
            <a:r>
              <a:rPr lang="hu-HU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forming</a:t>
            </a:r>
            <a:endParaRPr lang="hu-H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" name="Egyenes összekötő 4"/>
          <p:cNvCxnSpPr/>
          <p:nvPr/>
        </p:nvCxnSpPr>
        <p:spPr>
          <a:xfrm>
            <a:off x="107504" y="548680"/>
            <a:ext cx="8856984" cy="0"/>
          </a:xfrm>
          <a:prstGeom prst="line">
            <a:avLst/>
          </a:prstGeom>
          <a:ln w="19050">
            <a:solidFill>
              <a:schemeClr val="bg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ím 1"/>
          <p:cNvSpPr txBox="1">
            <a:spLocks/>
          </p:cNvSpPr>
          <p:nvPr/>
        </p:nvSpPr>
        <p:spPr bwMode="auto">
          <a:xfrm>
            <a:off x="7127776" y="6569968"/>
            <a:ext cx="2016224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2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hu-HU" sz="1600" kern="0" dirty="0" err="1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www.mezostahl.hu</a:t>
            </a:r>
            <a:endParaRPr lang="hu-HU" sz="1600" kern="0" dirty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Alcím 2"/>
          <p:cNvSpPr txBox="1">
            <a:spLocks/>
          </p:cNvSpPr>
          <p:nvPr/>
        </p:nvSpPr>
        <p:spPr>
          <a:xfrm>
            <a:off x="215516" y="1268760"/>
            <a:ext cx="5813507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u-HU" sz="1400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We</a:t>
            </a:r>
            <a:r>
              <a:rPr lang="hu-HU" sz="1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400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use</a:t>
            </a:r>
            <a:r>
              <a:rPr lang="en-US" sz="1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modern profile forming machines, on which the development of fully customized profiles are also available.</a:t>
            </a:r>
            <a:endParaRPr lang="hu-HU" sz="1400" dirty="0"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Alcím 2"/>
          <p:cNvSpPr txBox="1">
            <a:spLocks/>
          </p:cNvSpPr>
          <p:nvPr/>
        </p:nvSpPr>
        <p:spPr>
          <a:xfrm>
            <a:off x="215516" y="2348934"/>
            <a:ext cx="5724636" cy="2520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u-HU" sz="1400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Our</a:t>
            </a:r>
            <a:r>
              <a:rPr lang="hu-HU" sz="1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400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company</a:t>
            </a:r>
            <a:r>
              <a:rPr lang="hu-HU" sz="1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400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use</a:t>
            </a:r>
            <a:r>
              <a:rPr lang="hu-HU" sz="1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Roll </a:t>
            </a:r>
            <a:r>
              <a:rPr lang="hu-HU" sz="1400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Forming</a:t>
            </a:r>
            <a:r>
              <a:rPr lang="hu-HU" sz="1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System </a:t>
            </a:r>
            <a:r>
              <a:rPr lang="hu-HU" sz="1400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since</a:t>
            </a:r>
            <a:r>
              <a:rPr lang="hu-HU" sz="1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2004. </a:t>
            </a:r>
            <a:r>
              <a:rPr lang="hu-HU" sz="1400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We</a:t>
            </a:r>
            <a:r>
              <a:rPr lang="hu-HU" sz="1400" dirty="0" smtClean="0">
                <a:solidFill>
                  <a:srgbClr val="FF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400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continually</a:t>
            </a:r>
            <a:r>
              <a:rPr lang="hu-HU" sz="1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400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expand</a:t>
            </a:r>
            <a:r>
              <a:rPr lang="hu-HU" sz="1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400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our</a:t>
            </a:r>
            <a:r>
              <a:rPr lang="hu-HU" sz="1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400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profile</a:t>
            </a:r>
            <a:r>
              <a:rPr lang="hu-HU" sz="1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400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range</a:t>
            </a:r>
            <a:r>
              <a:rPr lang="en-US" sz="1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hu-HU" sz="1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400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We</a:t>
            </a:r>
            <a:r>
              <a:rPr lang="hu-HU" sz="1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400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undertake</a:t>
            </a:r>
            <a:r>
              <a:rPr lang="hu-HU" sz="1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400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new</a:t>
            </a:r>
            <a:r>
              <a:rPr lang="hu-HU" sz="1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400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profiles</a:t>
            </a:r>
            <a:r>
              <a:rPr lang="hu-HU" sz="1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400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making</a:t>
            </a:r>
            <a:r>
              <a:rPr lang="hu-HU" sz="1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hu-HU" sz="1400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in</a:t>
            </a:r>
            <a:r>
              <a:rPr lang="hu-HU" sz="1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3mm </a:t>
            </a:r>
            <a:r>
              <a:rPr lang="hu-HU" sz="1400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thickness</a:t>
            </a:r>
            <a:r>
              <a:rPr lang="hu-HU" sz="1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and 850mm </a:t>
            </a:r>
            <a:r>
              <a:rPr lang="hu-HU" sz="1400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unpolded</a:t>
            </a:r>
            <a:r>
              <a:rPr lang="hu-HU" sz="1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400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size</a:t>
            </a:r>
            <a:r>
              <a:rPr lang="hu-HU" sz="1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sz="1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Rolled products include all kinds of gypsum</a:t>
            </a:r>
            <a:r>
              <a:rPr lang="hu-HU" sz="1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400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profils</a:t>
            </a:r>
            <a:r>
              <a:rPr lang="en-US" sz="1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used in drywall construction</a:t>
            </a:r>
            <a:r>
              <a:rPr lang="hu-HU" sz="1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hu-HU" sz="1400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different</a:t>
            </a:r>
            <a:r>
              <a:rPr lang="hu-HU" sz="1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U, G, J </a:t>
            </a:r>
            <a:r>
              <a:rPr lang="hu-HU" sz="1400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profiles</a:t>
            </a:r>
            <a:r>
              <a:rPr lang="hu-HU" sz="1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400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for</a:t>
            </a:r>
            <a:r>
              <a:rPr lang="hu-HU" sz="1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400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supporting</a:t>
            </a:r>
            <a:r>
              <a:rPr lang="hu-HU" sz="1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of </a:t>
            </a:r>
            <a:r>
              <a:rPr lang="hu-HU" sz="1400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plastic</a:t>
            </a:r>
            <a:r>
              <a:rPr lang="hu-HU" sz="1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400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windows</a:t>
            </a:r>
            <a:r>
              <a:rPr lang="hu-HU" sz="1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and </a:t>
            </a:r>
            <a:r>
              <a:rPr lang="hu-HU" sz="1400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doors</a:t>
            </a:r>
            <a:r>
              <a:rPr lang="hu-HU" sz="1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hu-HU" sz="1400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used</a:t>
            </a:r>
            <a:r>
              <a:rPr lang="hu-HU" sz="1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400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in</a:t>
            </a:r>
            <a:r>
              <a:rPr lang="hu-HU" sz="1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400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steel</a:t>
            </a:r>
            <a:r>
              <a:rPr lang="hu-HU" sz="1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400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constructions</a:t>
            </a:r>
            <a:r>
              <a:rPr lang="hu-HU" sz="1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building Z and C </a:t>
            </a:r>
            <a:r>
              <a:rPr lang="hu-HU" sz="1400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purlins</a:t>
            </a:r>
            <a:r>
              <a:rPr lang="hu-HU" sz="1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hu-HU" sz="1400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furthermore</a:t>
            </a:r>
            <a:r>
              <a:rPr lang="hu-HU" sz="1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400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vineyard</a:t>
            </a:r>
            <a:r>
              <a:rPr lang="hu-HU" sz="1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hu-HU" sz="1400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shelving</a:t>
            </a:r>
            <a:r>
              <a:rPr lang="hu-HU" sz="1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400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systems</a:t>
            </a:r>
            <a:r>
              <a:rPr lang="hu-HU" sz="1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and </a:t>
            </a:r>
            <a:r>
              <a:rPr lang="hu-HU" sz="1400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mounting</a:t>
            </a:r>
            <a:r>
              <a:rPr lang="hu-HU" sz="1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400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what</a:t>
            </a:r>
            <a:r>
              <a:rPr lang="hu-HU" sz="1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is </a:t>
            </a:r>
            <a:r>
              <a:rPr lang="hu-HU" sz="1400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used</a:t>
            </a:r>
            <a:r>
              <a:rPr lang="hu-HU" sz="1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400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in</a:t>
            </a:r>
            <a:r>
              <a:rPr lang="hu-HU" sz="1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400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hu-HU" sz="1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air </a:t>
            </a:r>
            <a:r>
              <a:rPr lang="hu-HU" sz="1400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technology</a:t>
            </a:r>
            <a:r>
              <a:rPr lang="hu-HU" sz="14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pic>
        <p:nvPicPr>
          <p:cNvPr id="20" name="Kép 19" descr="IMG_20141106_0841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929198"/>
            <a:ext cx="1809730" cy="1357298"/>
          </a:xfrm>
          <a:prstGeom prst="rect">
            <a:avLst/>
          </a:prstGeom>
        </p:spPr>
      </p:pic>
      <p:pic>
        <p:nvPicPr>
          <p:cNvPr id="21" name="Kép 20" descr="DSC055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4929198"/>
            <a:ext cx="1833543" cy="1375158"/>
          </a:xfrm>
          <a:prstGeom prst="rect">
            <a:avLst/>
          </a:prstGeom>
        </p:spPr>
      </p:pic>
      <p:pic>
        <p:nvPicPr>
          <p:cNvPr id="22" name="Kép 21" descr="IMAG18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4929198"/>
            <a:ext cx="2341493" cy="1317646"/>
          </a:xfrm>
          <a:prstGeom prst="rect">
            <a:avLst/>
          </a:prstGeom>
        </p:spPr>
      </p:pic>
      <p:pic>
        <p:nvPicPr>
          <p:cNvPr id="23" name="Kép 22" descr="DSC055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28" y="1214422"/>
            <a:ext cx="3048021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03628986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TC101859865[[fn=Rend]]</Template>
  <TotalTime>1054</TotalTime>
  <Words>1187</Words>
  <Application>Microsoft Office PowerPoint</Application>
  <PresentationFormat>Diavetítés a képernyőre (4:3 oldalarány)</PresentationFormat>
  <Paragraphs>98</Paragraphs>
  <Slides>14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Kilter</vt:lpstr>
      <vt:lpstr>MezőStahl Mérnöki Iroda Kft. H-4233 Balkány Geszterédi út 1. tel.: 00-36-42-561-093</vt:lpstr>
      <vt:lpstr>MezőStahl Mérnöki Iroda Kft. H-4233 Balkány Geszterédi út 1. tel.: 00-36-42-561-093</vt:lpstr>
      <vt:lpstr>MezőStahl Mérnöki Iroda Kft. H-4233 Balkány Geszterédi út 1. tel.: 00-36-42-561-093</vt:lpstr>
      <vt:lpstr>MezőStahl Mérnöki Iroda Kft. H-4233 Balkány Geszterédi út 1. tel.: 00-36-42-561-093</vt:lpstr>
      <vt:lpstr>MezőStahl Mérnöki Iroda Kft. H-4233 Balkány Geszterédi út 1. tel.: 00-36-42-561-093</vt:lpstr>
      <vt:lpstr>MezőStahl Mérnöki Iroda Kft. H-4233 Balkány Geszterédi út 1. tel.: 00-36-42-561-093</vt:lpstr>
      <vt:lpstr>MezőStahl Mérnöki Iroda Kft. H-4233 Balkány Geszterédi út 1. tel.: 00-36-42-561-093</vt:lpstr>
      <vt:lpstr>MezőStahl Mérnöki Iroda Kft. H-4233 Balkány Geszterédi út 1. tel.: 00-36-42-561-093</vt:lpstr>
      <vt:lpstr>MezőStahl Mérnöki Iroda Kft. H-4233 Balkány Geszterédi út 1.</vt:lpstr>
      <vt:lpstr>MezőStahl Mérnöki Iroda Kft. H-4233 Balkány Geszterédi út 1. tel.: 00-36-42-561-093</vt:lpstr>
      <vt:lpstr>MezőStahl Mérnöki Iroda Kft. H-4233 Balkány Geszterédi út 1. tel.: 00-36-42-561-093</vt:lpstr>
      <vt:lpstr>Our investments</vt:lpstr>
      <vt:lpstr>Competitions</vt:lpstr>
      <vt:lpstr>Thanks for your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MezőStahl Mérnöki Iroda Kft. H-4233 Balkány Geszterédi út 1.</dc:title>
  <dc:creator>Mező Gábor</dc:creator>
  <cp:lastModifiedBy>Mező Sándor</cp:lastModifiedBy>
  <cp:revision>205</cp:revision>
  <dcterms:created xsi:type="dcterms:W3CDTF">2013-04-04T10:08:48Z</dcterms:created>
  <dcterms:modified xsi:type="dcterms:W3CDTF">2018-10-04T14:33:14Z</dcterms:modified>
</cp:coreProperties>
</file>